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embeddedFontLst>
    <p:embeddedFont>
      <p:font typeface="Play" pitchFamily="2"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Bj9q7GKui+jjqpR39Q6JP0yg3r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94694"/>
  </p:normalViewPr>
  <p:slideViewPr>
    <p:cSldViewPr snapToGrid="0" showGuides="1">
      <p:cViewPr varScale="1">
        <p:scale>
          <a:sx n="117" d="100"/>
          <a:sy n="117" d="100"/>
        </p:scale>
        <p:origin x="50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it-IT" sz="1200" b="0" i="0" u="none" strike="noStrike" cap="none">
                <a:solidFill>
                  <a:schemeClr val="dk1"/>
                </a:solidFill>
                <a:latin typeface="Arial"/>
                <a:ea typeface="Arial"/>
                <a:cs typeface="Arial"/>
                <a:sym typeface="Arial"/>
              </a:rPr>
              <a:t>‹N›</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7" name="Google Shape;28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6" name="Google Shape;16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49d928c63d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4" name="Google Shape;214;g349d928c63d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2" name="Google Shape;26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4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4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0" name="Google Shape;30;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3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3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4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4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1"/>
          <p:cNvSpPr>
            <a:spLocks noGrp="1"/>
          </p:cNvSpPr>
          <p:nvPr>
            <p:ph type="pic" idx="2"/>
          </p:nvPr>
        </p:nvSpPr>
        <p:spPr>
          <a:xfrm>
            <a:off x="5183188" y="987425"/>
            <a:ext cx="6172200" cy="4873625"/>
          </a:xfrm>
          <a:prstGeom prst="rect">
            <a:avLst/>
          </a:prstGeom>
          <a:noFill/>
          <a:ln>
            <a:noFill/>
          </a:ln>
        </p:spPr>
      </p:sp>
      <p:sp>
        <p:nvSpPr>
          <p:cNvPr id="68" name="Google Shape;68;p4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757575"/>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757575"/>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ilvia.galafassi@cnr.it" TargetMode="External"/><Relationship Id="rId3" Type="http://schemas.openxmlformats.org/officeDocument/2006/relationships/image" Target="../media/image5.jpg"/><Relationship Id="rId7" Type="http://schemas.openxmlformats.org/officeDocument/2006/relationships/hyperlink" Target="mailto:paola.branduardi@unimib.i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a.iacono@unina.it" TargetMode="External"/><Relationship Id="rId5" Type="http://schemas.openxmlformats.org/officeDocument/2006/relationships/hyperlink" Target="mailto:lara.maistrello@unimore.it" TargetMode="External"/><Relationship Id="rId4" Type="http://schemas.openxmlformats.org/officeDocument/2006/relationships/hyperlink" Target="mailto:orena.rebecchi@unimore.it" TargetMode="External"/><Relationship Id="rId9" Type="http://schemas.openxmlformats.org/officeDocument/2006/relationships/hyperlink" Target="mailto:antonio.todaro@unimore.i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paolo.biella@unimib.i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Play"/>
              <a:buNone/>
            </a:pPr>
            <a:r>
              <a:rPr lang="it-IT"/>
              <a:t>Biodiversity Sampling Week</a:t>
            </a:r>
            <a:endParaRPr/>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it-IT" dirty="0"/>
              <a:t>NBFC</a:t>
            </a:r>
            <a:endParaRPr dirty="0"/>
          </a:p>
          <a:p>
            <a:pPr marL="0" lvl="0" indent="0" algn="ctr" rtl="0">
              <a:lnSpc>
                <a:spcPct val="90000"/>
              </a:lnSpc>
              <a:spcBef>
                <a:spcPts val="1000"/>
              </a:spcBef>
              <a:spcAft>
                <a:spcPts val="0"/>
              </a:spcAft>
              <a:buClr>
                <a:schemeClr val="dk1"/>
              </a:buClr>
              <a:buSzPts val="2400"/>
              <a:buNone/>
            </a:pPr>
            <a:r>
              <a:rPr lang="it-IT" dirty="0"/>
              <a:t>Paolo Biella (UNIMIB)</a:t>
            </a:r>
            <a:endParaRPr dirty="0"/>
          </a:p>
          <a:p>
            <a:pPr marL="0" lvl="0" indent="0" algn="ctr" rtl="0">
              <a:lnSpc>
                <a:spcPct val="90000"/>
              </a:lnSpc>
              <a:spcBef>
                <a:spcPts val="1000"/>
              </a:spcBef>
              <a:spcAft>
                <a:spcPts val="0"/>
              </a:spcAft>
              <a:buClr>
                <a:schemeClr val="dk1"/>
              </a:buClr>
              <a:buSzPts val="2400"/>
              <a:buNone/>
            </a:pPr>
            <a:r>
              <a:rPr lang="it-IT" dirty="0" err="1"/>
              <a:t>Proposals</a:t>
            </a:r>
            <a:r>
              <a:rPr lang="it-IT" dirty="0"/>
              <a:t> </a:t>
            </a:r>
            <a:r>
              <a:rPr lang="it-IT" dirty="0" err="1"/>
              <a:t>summary</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8"/>
          <p:cNvSpPr txBox="1"/>
          <p:nvPr/>
        </p:nvSpPr>
        <p:spPr>
          <a:xfrm>
            <a:off x="-7547" y="1379338"/>
            <a:ext cx="8625404" cy="34406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b="0" i="0" u="sng" strike="noStrike" cap="none">
                <a:solidFill>
                  <a:srgbClr val="0563C1"/>
                </a:solidFill>
                <a:latin typeface="Calibri"/>
                <a:ea typeface="Calibri"/>
                <a:cs typeface="Calibri"/>
                <a:sym typeface="Calibri"/>
              </a:rPr>
              <a:t>elena.tafi@unisi.it</a:t>
            </a:r>
            <a:endParaRPr sz="1400" b="0" i="0" u="sng" strike="noStrike" cap="none">
              <a:solidFill>
                <a:srgbClr val="0563C1"/>
              </a:solidFill>
              <a:latin typeface="Calibri"/>
              <a:ea typeface="Calibri"/>
              <a:cs typeface="Calibri"/>
              <a:sym typeface="Calibri"/>
            </a:endParaRPr>
          </a:p>
        </p:txBody>
      </p:sp>
      <p:sp>
        <p:nvSpPr>
          <p:cNvPr id="290" name="Google Shape;290;p18"/>
          <p:cNvSpPr txBox="1"/>
          <p:nvPr/>
        </p:nvSpPr>
        <p:spPr>
          <a:xfrm>
            <a:off x="1545405" y="1900978"/>
            <a:ext cx="10180323"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1" i="0" u="none" strike="noStrike" cap="none">
                <a:solidFill>
                  <a:schemeClr val="dk1"/>
                </a:solidFill>
                <a:latin typeface="Arial"/>
                <a:ea typeface="Arial"/>
                <a:cs typeface="Arial"/>
                <a:sym typeface="Arial"/>
              </a:rPr>
              <a:t>Praterie calcaree 6210 (Direttiva Habitat)</a:t>
            </a:r>
            <a:endParaRPr sz="1400" b="0" i="0" u="none" strike="noStrike" cap="none">
              <a:solidFill>
                <a:srgbClr val="000000"/>
              </a:solidFill>
              <a:latin typeface="Arial"/>
              <a:ea typeface="Arial"/>
              <a:cs typeface="Arial"/>
              <a:sym typeface="Arial"/>
            </a:endParaRPr>
          </a:p>
        </p:txBody>
      </p:sp>
      <p:sp>
        <p:nvSpPr>
          <p:cNvPr id="291" name="Google Shape;291;p18"/>
          <p:cNvSpPr txBox="1"/>
          <p:nvPr/>
        </p:nvSpPr>
        <p:spPr>
          <a:xfrm>
            <a:off x="-4778" y="1901950"/>
            <a:ext cx="1554478"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292" name="Google Shape;292;p18"/>
          <p:cNvSpPr txBox="1"/>
          <p:nvPr/>
        </p:nvSpPr>
        <p:spPr>
          <a:xfrm>
            <a:off x="-9076" y="2670758"/>
            <a:ext cx="1554479"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293" name="Google Shape;293;p18"/>
          <p:cNvSpPr txBox="1"/>
          <p:nvPr/>
        </p:nvSpPr>
        <p:spPr>
          <a:xfrm>
            <a:off x="0" y="3350571"/>
            <a:ext cx="1554480"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294" name="Google Shape;294;p18"/>
          <p:cNvSpPr txBox="1"/>
          <p:nvPr/>
        </p:nvSpPr>
        <p:spPr>
          <a:xfrm>
            <a:off x="-9076" y="4697850"/>
            <a:ext cx="1559255"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295" name="Google Shape;295;p18"/>
          <p:cNvSpPr txBox="1"/>
          <p:nvPr/>
        </p:nvSpPr>
        <p:spPr>
          <a:xfrm>
            <a:off x="-18153" y="4061691"/>
            <a:ext cx="1559258"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296" name="Google Shape;296;p18"/>
          <p:cNvSpPr txBox="1"/>
          <p:nvPr/>
        </p:nvSpPr>
        <p:spPr>
          <a:xfrm>
            <a:off x="0" y="5513371"/>
            <a:ext cx="1554477"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297" name="Google Shape;297;p18"/>
          <p:cNvSpPr txBox="1"/>
          <p:nvPr/>
        </p:nvSpPr>
        <p:spPr>
          <a:xfrm>
            <a:off x="-4778" y="6302503"/>
            <a:ext cx="1554477"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298" name="Google Shape;298;p18"/>
          <p:cNvSpPr txBox="1"/>
          <p:nvPr/>
        </p:nvSpPr>
        <p:spPr>
          <a:xfrm>
            <a:off x="1554473" y="4704168"/>
            <a:ext cx="1035020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Monte Labbro (GR)</a:t>
            </a:r>
            <a:endParaRPr sz="1800" b="0" i="0" u="none" strike="noStrike" cap="none">
              <a:solidFill>
                <a:schemeClr val="dk1"/>
              </a:solidFill>
              <a:latin typeface="Arial"/>
              <a:ea typeface="Arial"/>
              <a:cs typeface="Arial"/>
              <a:sym typeface="Arial"/>
            </a:endParaRPr>
          </a:p>
        </p:txBody>
      </p:sp>
      <p:sp>
        <p:nvSpPr>
          <p:cNvPr id="299" name="Google Shape;299;p18"/>
          <p:cNvSpPr txBox="1"/>
          <p:nvPr/>
        </p:nvSpPr>
        <p:spPr>
          <a:xfrm>
            <a:off x="1545396" y="6302503"/>
            <a:ext cx="101895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a:solidFill>
                  <a:schemeClr val="dk1"/>
                </a:solidFill>
                <a:latin typeface="Calibri"/>
                <a:ea typeface="Calibri"/>
                <a:cs typeface="Calibri"/>
                <a:sym typeface="Calibri"/>
              </a:rPr>
              <a:t>Università degli Studi di Siena - Dipartimento di Scienze della Vita</a:t>
            </a:r>
            <a:endParaRPr sz="1600">
              <a:solidFill>
                <a:schemeClr val="dk1"/>
              </a:solidFill>
              <a:latin typeface="Calibri"/>
              <a:ea typeface="Calibri"/>
              <a:cs typeface="Calibri"/>
              <a:sym typeface="Calibri"/>
            </a:endParaRPr>
          </a:p>
        </p:txBody>
      </p:sp>
      <p:sp>
        <p:nvSpPr>
          <p:cNvPr id="300" name="Google Shape;300;p18"/>
          <p:cNvSpPr txBox="1"/>
          <p:nvPr/>
        </p:nvSpPr>
        <p:spPr>
          <a:xfrm>
            <a:off x="1554477" y="5510312"/>
            <a:ext cx="10430100" cy="3387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chemeClr val="dk1"/>
              </a:buClr>
              <a:buSzPts val="1100"/>
              <a:buFont typeface="Arial"/>
              <a:buNone/>
            </a:pPr>
            <a:r>
              <a:rPr lang="it-IT" sz="1600">
                <a:solidFill>
                  <a:schemeClr val="dk1"/>
                </a:solidFill>
                <a:latin typeface="Calibri"/>
                <a:ea typeface="Calibri"/>
                <a:cs typeface="Calibri"/>
                <a:sym typeface="Calibri"/>
              </a:rPr>
              <a:t>12-16 Maggio</a:t>
            </a:r>
            <a:endParaRPr sz="1600">
              <a:solidFill>
                <a:schemeClr val="dk1"/>
              </a:solidFill>
              <a:latin typeface="Calibri"/>
              <a:ea typeface="Calibri"/>
              <a:cs typeface="Calibri"/>
              <a:sym typeface="Calibri"/>
            </a:endParaRPr>
          </a:p>
        </p:txBody>
      </p:sp>
      <p:sp>
        <p:nvSpPr>
          <p:cNvPr id="301" name="Google Shape;301;p18"/>
          <p:cNvSpPr txBox="1"/>
          <p:nvPr/>
        </p:nvSpPr>
        <p:spPr>
          <a:xfrm>
            <a:off x="1545399" y="2596242"/>
            <a:ext cx="10180200" cy="584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Monitoraggio delle popolazioni di piante e impollinatori, e osservazione delle loro interazioni per lo studio dei network piante-impollinatori delle praterie calcaree</a:t>
            </a:r>
            <a:endParaRPr sz="1400" b="0" i="0" u="none" strike="noStrike" cap="none">
              <a:solidFill>
                <a:srgbClr val="000000"/>
              </a:solidFill>
              <a:latin typeface="Arial"/>
              <a:ea typeface="Arial"/>
              <a:cs typeface="Arial"/>
              <a:sym typeface="Arial"/>
            </a:endParaRPr>
          </a:p>
        </p:txBody>
      </p:sp>
      <p:sp>
        <p:nvSpPr>
          <p:cNvPr id="302" name="Google Shape;302;p18"/>
          <p:cNvSpPr txBox="1"/>
          <p:nvPr/>
        </p:nvSpPr>
        <p:spPr>
          <a:xfrm>
            <a:off x="10254343" y="1579170"/>
            <a:ext cx="1937657" cy="52322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 single group</a:t>
            </a:r>
            <a:endParaRPr sz="1400" b="1" i="0" u="none" strike="noStrike" cap="none">
              <a:solidFill>
                <a:schemeClr val="lt1"/>
              </a:solidFill>
              <a:latin typeface="Arial"/>
              <a:ea typeface="Arial"/>
              <a:cs typeface="Arial"/>
              <a:sym typeface="Arial"/>
            </a:endParaRPr>
          </a:p>
        </p:txBody>
      </p:sp>
      <p:pic>
        <p:nvPicPr>
          <p:cNvPr id="303" name="Google Shape;303;p18" descr="A person looking through a microscope&#10;&#10;AI-generated content may be incorrect."/>
          <p:cNvPicPr preferRelativeResize="0"/>
          <p:nvPr/>
        </p:nvPicPr>
        <p:blipFill rotWithShape="1">
          <a:blip r:embed="rId3">
            <a:alphaModFix/>
          </a:blip>
          <a:srcRect/>
          <a:stretch/>
        </p:blipFill>
        <p:spPr>
          <a:xfrm>
            <a:off x="10875554" y="-100584"/>
            <a:ext cx="1096355" cy="1096355"/>
          </a:xfrm>
          <a:prstGeom prst="rect">
            <a:avLst/>
          </a:prstGeom>
          <a:noFill/>
          <a:ln>
            <a:noFill/>
          </a:ln>
        </p:spPr>
      </p:pic>
      <p:sp>
        <p:nvSpPr>
          <p:cNvPr id="304" name="Google Shape;304;p18"/>
          <p:cNvSpPr txBox="1"/>
          <p:nvPr/>
        </p:nvSpPr>
        <p:spPr>
          <a:xfrm>
            <a:off x="10254343" y="880331"/>
            <a:ext cx="1936133" cy="70788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TERRA</a:t>
            </a:r>
            <a:endParaRPr sz="4000" b="1" i="0" u="none" strike="noStrike" cap="none">
              <a:solidFill>
                <a:schemeClr val="lt1"/>
              </a:solidFill>
              <a:latin typeface="Arial"/>
              <a:ea typeface="Arial"/>
              <a:cs typeface="Arial"/>
              <a:sym typeface="Arial"/>
            </a:endParaRPr>
          </a:p>
        </p:txBody>
      </p:sp>
      <p:sp>
        <p:nvSpPr>
          <p:cNvPr id="305" name="Google Shape;305;p18"/>
          <p:cNvSpPr txBox="1"/>
          <p:nvPr/>
        </p:nvSpPr>
        <p:spPr>
          <a:xfrm>
            <a:off x="1554479" y="3334181"/>
            <a:ext cx="101802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a:solidFill>
                  <a:schemeClr val="dk1"/>
                </a:solidFill>
                <a:latin typeface="Calibri"/>
                <a:ea typeface="Calibri"/>
                <a:cs typeface="Calibri"/>
                <a:sym typeface="Calibri"/>
              </a:rPr>
              <a:t>identificazione delle piante entomofile in fioritura e degli insetti che le visitano, osservazione delle loro interazioni (frequenza e specificità), creazione del network di impollinazione, creazione di una collezione entomologica</a:t>
            </a:r>
            <a:endParaRPr sz="1100">
              <a:solidFill>
                <a:srgbClr val="222222"/>
              </a:solidFill>
              <a:highlight>
                <a:srgbClr val="FFFFFF"/>
              </a:highlight>
            </a:endParaRPr>
          </a:p>
          <a:p>
            <a:pPr marL="0" marR="0" lvl="0" indent="0" algn="l" rtl="0">
              <a:lnSpc>
                <a:spcPct val="100000"/>
              </a:lnSpc>
              <a:spcBef>
                <a:spcPts val="0"/>
              </a:spcBef>
              <a:spcAft>
                <a:spcPts val="0"/>
              </a:spcAft>
              <a:buClr>
                <a:srgbClr val="000000"/>
              </a:buClr>
              <a:buSzPts val="1600"/>
              <a:buFont typeface="Arial"/>
              <a:buNone/>
            </a:pPr>
            <a:endParaRPr sz="1600">
              <a:solidFill>
                <a:schemeClr val="dk1"/>
              </a:solidFill>
              <a:latin typeface="Calibri"/>
              <a:ea typeface="Calibri"/>
              <a:cs typeface="Calibri"/>
              <a:sym typeface="Calibri"/>
            </a:endParaRPr>
          </a:p>
        </p:txBody>
      </p:sp>
      <p:sp>
        <p:nvSpPr>
          <p:cNvPr id="306" name="Google Shape;306;p18"/>
          <p:cNvSpPr txBox="1"/>
          <p:nvPr/>
        </p:nvSpPr>
        <p:spPr>
          <a:xfrm>
            <a:off x="838200" y="59515"/>
            <a:ext cx="9780505"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Play"/>
              <a:buNone/>
            </a:pPr>
            <a:r>
              <a:rPr lang="it-IT" sz="4400" b="0" i="0" u="none" strike="noStrike" cap="none">
                <a:solidFill>
                  <a:schemeClr val="dk1"/>
                </a:solidFill>
                <a:latin typeface="Play"/>
                <a:ea typeface="Play"/>
                <a:cs typeface="Play"/>
                <a:sym typeface="Play"/>
              </a:rPr>
              <a:t>Attività di monitoraggio </a:t>
            </a:r>
            <a:r>
              <a:rPr lang="it-IT" sz="4400" b="1" i="0" u="none" strike="noStrike" cap="none">
                <a:solidFill>
                  <a:schemeClr val="dk1"/>
                </a:solidFill>
                <a:latin typeface="Play"/>
                <a:ea typeface="Play"/>
                <a:cs typeface="Play"/>
                <a:sym typeface="Play"/>
              </a:rPr>
              <a:t>singolo gruppo NBFC</a:t>
            </a:r>
            <a:endParaRPr sz="4400" b="1" i="0" u="none" strike="noStrike" cap="none">
              <a:solidFill>
                <a:schemeClr val="dk1"/>
              </a:solidFill>
              <a:latin typeface="Play"/>
              <a:ea typeface="Play"/>
              <a:cs typeface="Play"/>
              <a:sym typeface="Play"/>
            </a:endParaRPr>
          </a:p>
        </p:txBody>
      </p:sp>
      <p:sp>
        <p:nvSpPr>
          <p:cNvPr id="307" name="Google Shape;307;p18"/>
          <p:cNvSpPr txBox="1"/>
          <p:nvPr/>
        </p:nvSpPr>
        <p:spPr>
          <a:xfrm>
            <a:off x="1545396" y="4052609"/>
            <a:ext cx="9714592" cy="34406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Singolo gruppo NBFC</a:t>
            </a:r>
            <a:endParaRPr sz="1600" b="0" i="0" u="none" strike="noStrike" cap="none">
              <a:solidFill>
                <a:schemeClr val="dk1"/>
              </a:solidFill>
              <a:latin typeface="Calibri"/>
              <a:ea typeface="Calibri"/>
              <a:cs typeface="Calibri"/>
              <a:sym typeface="Calibri"/>
            </a:endParaRPr>
          </a:p>
        </p:txBody>
      </p:sp>
      <p:sp>
        <p:nvSpPr>
          <p:cNvPr id="308" name="Google Shape;308;p18"/>
          <p:cNvSpPr txBox="1"/>
          <p:nvPr/>
        </p:nvSpPr>
        <p:spPr>
          <a:xfrm>
            <a:off x="10014857" y="6145122"/>
            <a:ext cx="2175619" cy="70788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INSETTI</a:t>
            </a:r>
            <a:endParaRPr sz="4000" b="1"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2"/>
          <p:cNvSpPr txBox="1">
            <a:spLocks noGrp="1"/>
          </p:cNvSpPr>
          <p:nvPr>
            <p:ph type="title"/>
          </p:nvPr>
        </p:nvSpPr>
        <p:spPr>
          <a:xfrm>
            <a:off x="856488" y="2610691"/>
            <a:ext cx="9780505"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11111"/>
              <a:buFont typeface="Play"/>
              <a:buNone/>
            </a:pPr>
            <a:r>
              <a:rPr lang="it-IT"/>
              <a:t>Attività di monitoraggio NBFC armonizzata e </a:t>
            </a:r>
            <a:r>
              <a:rPr lang="it-IT" b="1"/>
              <a:t>congiunta tra gruppi di ricercatori </a:t>
            </a:r>
            <a:endParaRPr b="1"/>
          </a:p>
        </p:txBody>
      </p:sp>
      <p:sp>
        <p:nvSpPr>
          <p:cNvPr id="95" name="Google Shape;95;p12"/>
          <p:cNvSpPr txBox="1"/>
          <p:nvPr/>
        </p:nvSpPr>
        <p:spPr>
          <a:xfrm>
            <a:off x="9948672" y="3678265"/>
            <a:ext cx="2243328" cy="70788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INSETTI</a:t>
            </a:r>
            <a:endParaRPr sz="4000" b="1" i="0" u="none" strike="noStrike" cap="non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14" descr="A map of italy with blue lines&#10;&#10;AI-generated content may be incorrect."/>
          <p:cNvPicPr preferRelativeResize="0"/>
          <p:nvPr/>
        </p:nvPicPr>
        <p:blipFill rotWithShape="1">
          <a:blip r:embed="rId3">
            <a:alphaModFix/>
          </a:blip>
          <a:srcRect/>
          <a:stretch/>
        </p:blipFill>
        <p:spPr>
          <a:xfrm>
            <a:off x="2814526" y="0"/>
            <a:ext cx="6562947" cy="6858000"/>
          </a:xfrm>
          <a:prstGeom prst="rect">
            <a:avLst/>
          </a:prstGeom>
          <a:noFill/>
          <a:ln>
            <a:noFill/>
          </a:ln>
        </p:spPr>
      </p:pic>
      <p:sp>
        <p:nvSpPr>
          <p:cNvPr id="101" name="Google Shape;101;p14"/>
          <p:cNvSpPr txBox="1"/>
          <p:nvPr/>
        </p:nvSpPr>
        <p:spPr>
          <a:xfrm>
            <a:off x="2837573" y="2653187"/>
            <a:ext cx="2793386" cy="646331"/>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COLEOTTERI SCOLITIDI </a:t>
            </a:r>
            <a:endParaRPr/>
          </a:p>
          <a:p>
            <a:pPr marL="0" marR="0" lvl="0" indent="0" algn="r"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Università della Tuscia</a:t>
            </a:r>
            <a:endParaRPr/>
          </a:p>
          <a:p>
            <a:pPr marL="0" marR="0" lvl="0" indent="0" algn="r"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Eleonora Cresta</a:t>
            </a:r>
            <a:endParaRPr sz="1200" b="0" i="0" u="sng" strike="noStrike" cap="none">
              <a:solidFill>
                <a:srgbClr val="0563C1"/>
              </a:solidFill>
              <a:latin typeface="Calibri"/>
              <a:ea typeface="Calibri"/>
              <a:cs typeface="Calibri"/>
              <a:sym typeface="Calibri"/>
            </a:endParaRPr>
          </a:p>
        </p:txBody>
      </p:sp>
      <p:sp>
        <p:nvSpPr>
          <p:cNvPr id="102" name="Google Shape;102;p14"/>
          <p:cNvSpPr txBox="1"/>
          <p:nvPr/>
        </p:nvSpPr>
        <p:spPr>
          <a:xfrm>
            <a:off x="10009731" y="1579170"/>
            <a:ext cx="2182270" cy="30773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a:t>
            </a:r>
            <a:endParaRPr sz="1400" b="1" i="0" u="none" strike="noStrike" cap="none">
              <a:solidFill>
                <a:schemeClr val="lt1"/>
              </a:solidFill>
              <a:latin typeface="Arial"/>
              <a:ea typeface="Arial"/>
              <a:cs typeface="Arial"/>
              <a:sym typeface="Arial"/>
            </a:endParaRPr>
          </a:p>
        </p:txBody>
      </p:sp>
      <p:pic>
        <p:nvPicPr>
          <p:cNvPr id="103" name="Google Shape;103;p14" descr="A person looking through a microscope&#10;&#10;AI-generated content may be incorrect."/>
          <p:cNvPicPr preferRelativeResize="0"/>
          <p:nvPr/>
        </p:nvPicPr>
        <p:blipFill rotWithShape="1">
          <a:blip r:embed="rId4">
            <a:alphaModFix/>
          </a:blip>
          <a:srcRect/>
          <a:stretch/>
        </p:blipFill>
        <p:spPr>
          <a:xfrm>
            <a:off x="10646281" y="-92346"/>
            <a:ext cx="1096355" cy="1096355"/>
          </a:xfrm>
          <a:prstGeom prst="rect">
            <a:avLst/>
          </a:prstGeom>
          <a:noFill/>
          <a:ln>
            <a:noFill/>
          </a:ln>
        </p:spPr>
      </p:pic>
      <p:sp>
        <p:nvSpPr>
          <p:cNvPr id="104" name="Google Shape;104;p14"/>
          <p:cNvSpPr txBox="1"/>
          <p:nvPr/>
        </p:nvSpPr>
        <p:spPr>
          <a:xfrm>
            <a:off x="10009731" y="880331"/>
            <a:ext cx="2180746" cy="70784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INSETTI</a:t>
            </a:r>
            <a:endParaRPr sz="4000" b="1" i="0" u="none" strike="noStrike" cap="none">
              <a:solidFill>
                <a:schemeClr val="lt1"/>
              </a:solidFill>
              <a:latin typeface="Arial"/>
              <a:ea typeface="Arial"/>
              <a:cs typeface="Arial"/>
              <a:sym typeface="Arial"/>
            </a:endParaRPr>
          </a:p>
        </p:txBody>
      </p:sp>
      <p:sp>
        <p:nvSpPr>
          <p:cNvPr id="105" name="Google Shape;105;p14"/>
          <p:cNvSpPr/>
          <p:nvPr/>
        </p:nvSpPr>
        <p:spPr>
          <a:xfrm>
            <a:off x="5675869" y="2585674"/>
            <a:ext cx="280087" cy="261610"/>
          </a:xfrm>
          <a:prstGeom prst="ellipse">
            <a:avLst/>
          </a:prstGeom>
          <a:solidFill>
            <a:schemeClr val="accent2"/>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6" name="Google Shape;106;p14"/>
          <p:cNvSpPr txBox="1"/>
          <p:nvPr/>
        </p:nvSpPr>
        <p:spPr>
          <a:xfrm>
            <a:off x="9377473" y="2253118"/>
            <a:ext cx="2813004" cy="400069"/>
          </a:xfrm>
          <a:prstGeom prst="rect">
            <a:avLst/>
          </a:prstGeom>
          <a:solidFill>
            <a:srgbClr val="0070C0"/>
          </a:solid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it-IT" sz="2000" b="1" i="0" u="none" strike="noStrike" cap="none">
                <a:solidFill>
                  <a:schemeClr val="lt1"/>
                </a:solidFill>
                <a:latin typeface="Arial"/>
                <a:ea typeface="Arial"/>
                <a:cs typeface="Arial"/>
                <a:sym typeface="Arial"/>
              </a:rPr>
              <a:t>Biodiversità insetti</a:t>
            </a:r>
            <a:endParaRPr sz="2000" b="1" i="0" u="none" strike="noStrike" cap="none">
              <a:solidFill>
                <a:schemeClr val="lt1"/>
              </a:solidFill>
              <a:latin typeface="Arial"/>
              <a:ea typeface="Arial"/>
              <a:cs typeface="Arial"/>
              <a:sym typeface="Arial"/>
            </a:endParaRPr>
          </a:p>
        </p:txBody>
      </p:sp>
      <p:pic>
        <p:nvPicPr>
          <p:cNvPr id="107" name="Google Shape;107;p14" descr="Ape"/>
          <p:cNvPicPr preferRelativeResize="0"/>
          <p:nvPr/>
        </p:nvPicPr>
        <p:blipFill rotWithShape="1">
          <a:blip r:embed="rId5">
            <a:alphaModFix/>
          </a:blip>
          <a:srcRect/>
          <a:stretch/>
        </p:blipFill>
        <p:spPr>
          <a:xfrm>
            <a:off x="9411772" y="2253117"/>
            <a:ext cx="400070" cy="400070"/>
          </a:xfrm>
          <a:prstGeom prst="rect">
            <a:avLst/>
          </a:prstGeom>
          <a:noFill/>
          <a:ln>
            <a:noFill/>
          </a:ln>
        </p:spPr>
      </p:pic>
      <p:sp>
        <p:nvSpPr>
          <p:cNvPr id="108" name="Google Shape;108;p14"/>
          <p:cNvSpPr txBox="1"/>
          <p:nvPr/>
        </p:nvSpPr>
        <p:spPr>
          <a:xfrm>
            <a:off x="7905346" y="3852103"/>
            <a:ext cx="1788256" cy="646331"/>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LEPIDOTTERI NOTTURNI</a:t>
            </a:r>
            <a:endParaRPr/>
          </a:p>
          <a:p>
            <a:pPr marL="0" marR="0" lvl="0" indent="0" algn="r"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CREA</a:t>
            </a:r>
            <a:endParaRPr/>
          </a:p>
          <a:p>
            <a:pPr marL="0" marR="0" lvl="0" indent="0" algn="r"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Stefano Scalercio</a:t>
            </a:r>
            <a:endParaRPr sz="1200" b="0" i="0" u="sng" strike="noStrike" cap="none">
              <a:solidFill>
                <a:srgbClr val="0563C1"/>
              </a:solidFill>
              <a:latin typeface="Calibri"/>
              <a:ea typeface="Calibri"/>
              <a:cs typeface="Calibri"/>
              <a:sym typeface="Calibri"/>
            </a:endParaRPr>
          </a:p>
        </p:txBody>
      </p:sp>
      <p:sp>
        <p:nvSpPr>
          <p:cNvPr id="109" name="Google Shape;109;p14"/>
          <p:cNvSpPr/>
          <p:nvPr/>
        </p:nvSpPr>
        <p:spPr>
          <a:xfrm>
            <a:off x="7526671" y="3913659"/>
            <a:ext cx="280087" cy="261610"/>
          </a:xfrm>
          <a:prstGeom prst="ellipse">
            <a:avLst/>
          </a:prstGeom>
          <a:solidFill>
            <a:srgbClr val="00B05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0" name="Google Shape;110;p14"/>
          <p:cNvSpPr/>
          <p:nvPr/>
        </p:nvSpPr>
        <p:spPr>
          <a:xfrm>
            <a:off x="5350871" y="1471428"/>
            <a:ext cx="280087" cy="261610"/>
          </a:xfrm>
          <a:prstGeom prst="ellipse">
            <a:avLst/>
          </a:prstGeom>
          <a:solidFill>
            <a:srgbClr val="D86CCC"/>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1" name="Google Shape;111;p14"/>
          <p:cNvSpPr txBox="1"/>
          <p:nvPr/>
        </p:nvSpPr>
        <p:spPr>
          <a:xfrm>
            <a:off x="6037500" y="1095054"/>
            <a:ext cx="2933430" cy="83099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IMPOLLINATORI</a:t>
            </a:r>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UNIMORE</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Lara Maistrello, </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Daniele Sommaggio </a:t>
            </a:r>
            <a:endParaRPr sz="1200" b="0" i="0" u="sng" strike="noStrike" cap="none">
              <a:solidFill>
                <a:srgbClr val="0563C1"/>
              </a:solidFill>
              <a:latin typeface="Calibri"/>
              <a:ea typeface="Calibri"/>
              <a:cs typeface="Calibri"/>
              <a:sym typeface="Calibri"/>
            </a:endParaRPr>
          </a:p>
        </p:txBody>
      </p:sp>
      <p:sp>
        <p:nvSpPr>
          <p:cNvPr id="112" name="Google Shape;112;p14"/>
          <p:cNvSpPr/>
          <p:nvPr/>
        </p:nvSpPr>
        <p:spPr>
          <a:xfrm>
            <a:off x="4170521" y="1004003"/>
            <a:ext cx="280200" cy="261600"/>
          </a:xfrm>
          <a:prstGeom prst="ellipse">
            <a:avLst/>
          </a:prstGeom>
          <a:solidFill>
            <a:srgbClr val="FF99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3" name="Google Shape;113;p14"/>
          <p:cNvSpPr txBox="1"/>
          <p:nvPr/>
        </p:nvSpPr>
        <p:spPr>
          <a:xfrm>
            <a:off x="3681200" y="1733050"/>
            <a:ext cx="14979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IMPOLLINATORI</a:t>
            </a:r>
            <a:endParaRPr/>
          </a:p>
          <a:p>
            <a:pPr marL="0" marR="0" lvl="0" indent="0" algn="l" rtl="0">
              <a:lnSpc>
                <a:spcPct val="100000"/>
              </a:lnSpc>
              <a:spcBef>
                <a:spcPts val="0"/>
              </a:spcBef>
              <a:spcAft>
                <a:spcPts val="0"/>
              </a:spcAft>
              <a:buNone/>
            </a:pPr>
            <a:r>
              <a:rPr lang="it-IT" sz="1200" b="1">
                <a:latin typeface="Calibri"/>
                <a:ea typeface="Calibri"/>
                <a:cs typeface="Calibri"/>
                <a:sym typeface="Calibri"/>
              </a:rPr>
              <a:t>CNR, UNIMIB</a:t>
            </a:r>
            <a:endParaRPr/>
          </a:p>
          <a:p>
            <a:pPr marL="0" marR="0" lvl="0" indent="0" algn="l" rtl="0">
              <a:lnSpc>
                <a:spcPct val="100000"/>
              </a:lnSpc>
              <a:spcBef>
                <a:spcPts val="0"/>
              </a:spcBef>
              <a:spcAft>
                <a:spcPts val="0"/>
              </a:spcAft>
              <a:buNone/>
            </a:pPr>
            <a:r>
              <a:rPr lang="it-IT" sz="1200" u="sng">
                <a:solidFill>
                  <a:srgbClr val="0563C1"/>
                </a:solidFill>
                <a:latin typeface="Calibri"/>
                <a:ea typeface="Calibri"/>
                <a:cs typeface="Calibri"/>
                <a:sym typeface="Calibri"/>
              </a:rPr>
              <a:t>Francesca Bretzel</a:t>
            </a:r>
            <a:r>
              <a:rPr lang="it-IT" sz="1200" b="0" i="0" u="sng" strike="noStrike" cap="none">
                <a:solidFill>
                  <a:srgbClr val="0563C1"/>
                </a:solidFill>
                <a:latin typeface="Calibri"/>
                <a:ea typeface="Calibri"/>
                <a:cs typeface="Calibri"/>
                <a:sym typeface="Calibri"/>
              </a:rPr>
              <a:t>, </a:t>
            </a:r>
            <a:endParaRPr/>
          </a:p>
          <a:p>
            <a:pPr marL="0" marR="0" lvl="0" indent="0" algn="l" rtl="0">
              <a:lnSpc>
                <a:spcPct val="100000"/>
              </a:lnSpc>
              <a:spcBef>
                <a:spcPts val="0"/>
              </a:spcBef>
              <a:spcAft>
                <a:spcPts val="0"/>
              </a:spcAft>
              <a:buNone/>
            </a:pPr>
            <a:r>
              <a:rPr lang="it-IT" sz="1200" u="sng">
                <a:solidFill>
                  <a:srgbClr val="0563C1"/>
                </a:solidFill>
                <a:latin typeface="Calibri"/>
                <a:ea typeface="Calibri"/>
                <a:cs typeface="Calibri"/>
                <a:sym typeface="Calibri"/>
              </a:rPr>
              <a:t>Paolo Biella</a:t>
            </a:r>
            <a:endParaRPr sz="1200" b="0" i="0" u="sng" strike="noStrike" cap="none">
              <a:solidFill>
                <a:srgbClr val="0563C1"/>
              </a:solidFill>
              <a:latin typeface="Calibri"/>
              <a:ea typeface="Calibri"/>
              <a:cs typeface="Calibri"/>
              <a:sym typeface="Calibri"/>
            </a:endParaRPr>
          </a:p>
        </p:txBody>
      </p:sp>
      <p:sp>
        <p:nvSpPr>
          <p:cNvPr id="114" name="Google Shape;114;p14"/>
          <p:cNvSpPr/>
          <p:nvPr/>
        </p:nvSpPr>
        <p:spPr>
          <a:xfrm>
            <a:off x="4822696" y="1886903"/>
            <a:ext cx="280200" cy="261600"/>
          </a:xfrm>
          <a:prstGeom prst="ellipse">
            <a:avLst/>
          </a:prstGeom>
          <a:solidFill>
            <a:srgbClr val="FF99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119" name="Google Shape;119;p44" descr="A map of italy with blue lines&#10;&#10;AI-generated content may be incorrect."/>
          <p:cNvPicPr preferRelativeResize="0"/>
          <p:nvPr/>
        </p:nvPicPr>
        <p:blipFill rotWithShape="1">
          <a:blip r:embed="rId3">
            <a:alphaModFix/>
          </a:blip>
          <a:srcRect/>
          <a:stretch/>
        </p:blipFill>
        <p:spPr>
          <a:xfrm>
            <a:off x="2814526" y="0"/>
            <a:ext cx="6562947" cy="6858000"/>
          </a:xfrm>
          <a:prstGeom prst="rect">
            <a:avLst/>
          </a:prstGeom>
          <a:noFill/>
          <a:ln>
            <a:noFill/>
          </a:ln>
        </p:spPr>
      </p:pic>
      <p:sp>
        <p:nvSpPr>
          <p:cNvPr id="120" name="Google Shape;120;p44"/>
          <p:cNvSpPr txBox="1"/>
          <p:nvPr/>
        </p:nvSpPr>
        <p:spPr>
          <a:xfrm>
            <a:off x="10009731" y="1579170"/>
            <a:ext cx="2182270" cy="30773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a:t>
            </a:r>
            <a:endParaRPr sz="1400" b="1" i="0" u="none" strike="noStrike" cap="none">
              <a:solidFill>
                <a:schemeClr val="lt1"/>
              </a:solidFill>
              <a:latin typeface="Arial"/>
              <a:ea typeface="Arial"/>
              <a:cs typeface="Arial"/>
              <a:sym typeface="Arial"/>
            </a:endParaRPr>
          </a:p>
        </p:txBody>
      </p:sp>
      <p:pic>
        <p:nvPicPr>
          <p:cNvPr id="121" name="Google Shape;121;p44" descr="A person looking through a microscope&#10;&#10;AI-generated content may be incorrect."/>
          <p:cNvPicPr preferRelativeResize="0"/>
          <p:nvPr/>
        </p:nvPicPr>
        <p:blipFill rotWithShape="1">
          <a:blip r:embed="rId4">
            <a:alphaModFix/>
          </a:blip>
          <a:srcRect/>
          <a:stretch/>
        </p:blipFill>
        <p:spPr>
          <a:xfrm>
            <a:off x="10646281" y="-92346"/>
            <a:ext cx="1096355" cy="1096355"/>
          </a:xfrm>
          <a:prstGeom prst="rect">
            <a:avLst/>
          </a:prstGeom>
          <a:noFill/>
          <a:ln>
            <a:noFill/>
          </a:ln>
        </p:spPr>
      </p:pic>
      <p:sp>
        <p:nvSpPr>
          <p:cNvPr id="122" name="Google Shape;122;p44"/>
          <p:cNvSpPr txBox="1"/>
          <p:nvPr/>
        </p:nvSpPr>
        <p:spPr>
          <a:xfrm>
            <a:off x="10009731" y="880331"/>
            <a:ext cx="2180746" cy="70784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INSETTI</a:t>
            </a:r>
            <a:endParaRPr sz="4000" b="1" i="0" u="none" strike="noStrike" cap="none">
              <a:solidFill>
                <a:schemeClr val="lt1"/>
              </a:solidFill>
              <a:latin typeface="Arial"/>
              <a:ea typeface="Arial"/>
              <a:cs typeface="Arial"/>
              <a:sym typeface="Arial"/>
            </a:endParaRPr>
          </a:p>
        </p:txBody>
      </p:sp>
      <p:sp>
        <p:nvSpPr>
          <p:cNvPr id="123" name="Google Shape;123;p44"/>
          <p:cNvSpPr/>
          <p:nvPr/>
        </p:nvSpPr>
        <p:spPr>
          <a:xfrm>
            <a:off x="4977166" y="2133320"/>
            <a:ext cx="280087" cy="261610"/>
          </a:xfrm>
          <a:prstGeom prst="ellipse">
            <a:avLst/>
          </a:prstGeom>
          <a:solidFill>
            <a:srgbClr val="0070C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4" name="Google Shape;124;p44"/>
          <p:cNvSpPr txBox="1"/>
          <p:nvPr/>
        </p:nvSpPr>
        <p:spPr>
          <a:xfrm>
            <a:off x="9377473" y="2253118"/>
            <a:ext cx="2813004" cy="707846"/>
          </a:xfrm>
          <a:prstGeom prst="rect">
            <a:avLst/>
          </a:prstGeom>
          <a:solidFill>
            <a:srgbClr val="0070C0"/>
          </a:solid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it-IT" sz="2000" b="1" i="0" u="none" strike="noStrike" cap="none">
                <a:solidFill>
                  <a:schemeClr val="lt1"/>
                </a:solidFill>
                <a:latin typeface="Arial"/>
                <a:ea typeface="Arial"/>
                <a:cs typeface="Arial"/>
                <a:sym typeface="Arial"/>
              </a:rPr>
              <a:t>Interazioni pianta - impollinatore</a:t>
            </a:r>
            <a:endParaRPr sz="2000" b="1" i="0" u="none" strike="noStrike" cap="none">
              <a:solidFill>
                <a:schemeClr val="lt1"/>
              </a:solidFill>
              <a:latin typeface="Arial"/>
              <a:ea typeface="Arial"/>
              <a:cs typeface="Arial"/>
              <a:sym typeface="Arial"/>
            </a:endParaRPr>
          </a:p>
        </p:txBody>
      </p:sp>
      <p:sp>
        <p:nvSpPr>
          <p:cNvPr id="125" name="Google Shape;125;p44"/>
          <p:cNvSpPr/>
          <p:nvPr/>
        </p:nvSpPr>
        <p:spPr>
          <a:xfrm>
            <a:off x="4145926" y="1004009"/>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6" name="Google Shape;126;p44"/>
          <p:cNvSpPr/>
          <p:nvPr/>
        </p:nvSpPr>
        <p:spPr>
          <a:xfrm>
            <a:off x="5350871" y="1471428"/>
            <a:ext cx="280087" cy="261610"/>
          </a:xfrm>
          <a:prstGeom prst="ellipse">
            <a:avLst/>
          </a:prstGeom>
          <a:solidFill>
            <a:srgbClr val="E59DDC"/>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27" name="Google Shape;127;p44" descr="Fiore senza stelo"/>
          <p:cNvPicPr preferRelativeResize="0"/>
          <p:nvPr/>
        </p:nvPicPr>
        <p:blipFill rotWithShape="1">
          <a:blip r:embed="rId5">
            <a:alphaModFix/>
          </a:blip>
          <a:srcRect/>
          <a:stretch/>
        </p:blipFill>
        <p:spPr>
          <a:xfrm>
            <a:off x="9398816" y="2394930"/>
            <a:ext cx="459615" cy="459615"/>
          </a:xfrm>
          <a:prstGeom prst="rect">
            <a:avLst/>
          </a:prstGeom>
          <a:noFill/>
          <a:ln>
            <a:noFill/>
          </a:ln>
        </p:spPr>
      </p:pic>
      <p:sp>
        <p:nvSpPr>
          <p:cNvPr id="128" name="Google Shape;128;p44"/>
          <p:cNvSpPr/>
          <p:nvPr/>
        </p:nvSpPr>
        <p:spPr>
          <a:xfrm>
            <a:off x="3459296" y="1248942"/>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9" name="Google Shape;129;p44"/>
          <p:cNvSpPr/>
          <p:nvPr/>
        </p:nvSpPr>
        <p:spPr>
          <a:xfrm>
            <a:off x="5210827" y="2113836"/>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0" name="Google Shape;130;p44"/>
          <p:cNvSpPr/>
          <p:nvPr/>
        </p:nvSpPr>
        <p:spPr>
          <a:xfrm>
            <a:off x="6689519" y="3098257"/>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1" name="Google Shape;131;p44"/>
          <p:cNvSpPr/>
          <p:nvPr/>
        </p:nvSpPr>
        <p:spPr>
          <a:xfrm>
            <a:off x="3876515" y="3311933"/>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2" name="Google Shape;132;p44"/>
          <p:cNvSpPr/>
          <p:nvPr/>
        </p:nvSpPr>
        <p:spPr>
          <a:xfrm>
            <a:off x="5749174" y="2624737"/>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3" name="Google Shape;133;p44"/>
          <p:cNvSpPr/>
          <p:nvPr/>
        </p:nvSpPr>
        <p:spPr>
          <a:xfrm>
            <a:off x="5070783" y="1852226"/>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4" name="Google Shape;134;p44"/>
          <p:cNvSpPr/>
          <p:nvPr/>
        </p:nvSpPr>
        <p:spPr>
          <a:xfrm>
            <a:off x="6786683" y="2717652"/>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5" name="Google Shape;135;p44"/>
          <p:cNvSpPr txBox="1"/>
          <p:nvPr/>
        </p:nvSpPr>
        <p:spPr>
          <a:xfrm>
            <a:off x="715553" y="2264125"/>
            <a:ext cx="2933430" cy="489364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ORCHIDEE E IMPOLLINATORI</a:t>
            </a:r>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UNIMORE</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Lara Maistrello, </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Daniele Sommaggio </a:t>
            </a:r>
            <a:endParaRPr/>
          </a:p>
          <a:p>
            <a:pPr marL="0" marR="0" lvl="0" indent="0" algn="l" rtl="0">
              <a:lnSpc>
                <a:spcPct val="100000"/>
              </a:lnSpc>
              <a:spcBef>
                <a:spcPts val="0"/>
              </a:spcBef>
              <a:spcAft>
                <a:spcPts val="0"/>
              </a:spcAft>
              <a:buNone/>
            </a:pP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PRATERIE CALCAREE E IMPOLLINATORI</a:t>
            </a:r>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Università di Siena</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Elena Tafi</a:t>
            </a: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PIANTE ORNAMENTALI E IMPOLLINATORI</a:t>
            </a:r>
            <a:endParaRPr/>
          </a:p>
          <a:p>
            <a:pPr marL="0" marR="0" lvl="0" indent="0" algn="l" rtl="0">
              <a:lnSpc>
                <a:spcPct val="100000"/>
              </a:lnSpc>
              <a:spcBef>
                <a:spcPts val="0"/>
              </a:spcBef>
              <a:spcAft>
                <a:spcPts val="0"/>
              </a:spcAft>
              <a:buNone/>
            </a:pPr>
            <a:r>
              <a:rPr lang="it-IT" sz="1200" b="1" i="0" u="none" strike="noStrike" cap="none">
                <a:solidFill>
                  <a:srgbClr val="000000"/>
                </a:solidFill>
                <a:latin typeface="Calibri"/>
                <a:ea typeface="Calibri"/>
                <a:cs typeface="Calibri"/>
                <a:sym typeface="Calibri"/>
              </a:rPr>
              <a:t>Università Milano-Bicocca, Università di Milano Statale, Università di Siena, Università di Firenze, Università Roma-Tre, Università Federico II di Napoli, Università del Molise, Università di Sassari</a:t>
            </a:r>
            <a:endParaRPr/>
          </a:p>
          <a:p>
            <a:pPr marL="0" marR="0" lvl="0" indent="0" algn="l" rtl="0">
              <a:lnSpc>
                <a:spcPct val="100000"/>
              </a:lnSpc>
              <a:spcBef>
                <a:spcPts val="0"/>
              </a:spcBef>
              <a:spcAft>
                <a:spcPts val="0"/>
              </a:spcAft>
              <a:buNone/>
            </a:pPr>
            <a:r>
              <a:rPr lang="it-IT" sz="1200" b="0" i="0" u="sng" strike="noStrike" cap="none">
                <a:solidFill>
                  <a:srgbClr val="0563C1"/>
                </a:solidFill>
                <a:latin typeface="Calibri"/>
                <a:ea typeface="Calibri"/>
                <a:cs typeface="Calibri"/>
                <a:sym typeface="Calibri"/>
              </a:rPr>
              <a:t>Massimo Labra e Paolo Biella, Francesca Dani, Enrico Ruzzier, Andrea Di Giulio, Alberto Satta, Michelina Pusceddu, Carlo Polidori, Simona Bonelli, Irene Piccinini, Massimo Nepi, Davide Badano, Filippo di Giovanni, Maria del Francesco, Carla Sorvillo, Giovanni Scopece</a:t>
            </a:r>
            <a:endParaRPr sz="1200" b="0" i="0" u="sng" strike="noStrike" cap="none">
              <a:solidFill>
                <a:srgbClr val="0563C1"/>
              </a:solidFill>
              <a:latin typeface="Calibri"/>
              <a:ea typeface="Calibri"/>
              <a:cs typeface="Calibri"/>
              <a:sym typeface="Calibri"/>
            </a:endParaRPr>
          </a:p>
          <a:p>
            <a:pPr marL="0" marR="0" lvl="0" indent="0" algn="l" rtl="0">
              <a:lnSpc>
                <a:spcPct val="100000"/>
              </a:lnSpc>
              <a:spcBef>
                <a:spcPts val="0"/>
              </a:spcBef>
              <a:spcAft>
                <a:spcPts val="0"/>
              </a:spcAft>
              <a:buNone/>
            </a:pPr>
            <a:endParaRPr sz="12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None/>
            </a:pPr>
            <a:endParaRPr sz="1200" b="0" i="0" u="sng" strike="noStrike" cap="none">
              <a:solidFill>
                <a:srgbClr val="0563C1"/>
              </a:solidFill>
              <a:latin typeface="Calibri"/>
              <a:ea typeface="Calibri"/>
              <a:cs typeface="Calibri"/>
              <a:sym typeface="Calibri"/>
            </a:endParaRPr>
          </a:p>
        </p:txBody>
      </p:sp>
      <p:sp>
        <p:nvSpPr>
          <p:cNvPr id="136" name="Google Shape;136;p44"/>
          <p:cNvSpPr/>
          <p:nvPr/>
        </p:nvSpPr>
        <p:spPr>
          <a:xfrm>
            <a:off x="435466" y="4278435"/>
            <a:ext cx="280087" cy="261610"/>
          </a:xfrm>
          <a:prstGeom prst="ellipse">
            <a:avLst/>
          </a:prstGeom>
          <a:solidFill>
            <a:srgbClr val="FFFF0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7" name="Google Shape;137;p44"/>
          <p:cNvSpPr/>
          <p:nvPr/>
        </p:nvSpPr>
        <p:spPr>
          <a:xfrm>
            <a:off x="414122" y="3442738"/>
            <a:ext cx="280087" cy="261610"/>
          </a:xfrm>
          <a:prstGeom prst="ellipse">
            <a:avLst/>
          </a:prstGeom>
          <a:solidFill>
            <a:srgbClr val="0070C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8" name="Google Shape;138;p44"/>
          <p:cNvSpPr/>
          <p:nvPr/>
        </p:nvSpPr>
        <p:spPr>
          <a:xfrm>
            <a:off x="414123" y="2345431"/>
            <a:ext cx="280087" cy="261610"/>
          </a:xfrm>
          <a:prstGeom prst="ellipse">
            <a:avLst/>
          </a:prstGeom>
          <a:solidFill>
            <a:srgbClr val="E59DDC"/>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7"/>
          <p:cNvSpPr txBox="1"/>
          <p:nvPr/>
        </p:nvSpPr>
        <p:spPr>
          <a:xfrm>
            <a:off x="-7547" y="1379338"/>
            <a:ext cx="8625404" cy="34406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b="0" i="0" u="sng" strike="noStrike" cap="none">
                <a:solidFill>
                  <a:srgbClr val="0563C1"/>
                </a:solidFill>
                <a:latin typeface="Calibri"/>
                <a:ea typeface="Calibri"/>
                <a:cs typeface="Calibri"/>
                <a:sym typeface="Calibri"/>
              </a:rPr>
              <a:t>stefano.scalercio@crea.gov.it</a:t>
            </a:r>
            <a:endParaRPr sz="1400" b="0" i="0" u="sng" strike="noStrike" cap="none">
              <a:solidFill>
                <a:srgbClr val="0563C1"/>
              </a:solidFill>
              <a:latin typeface="Calibri"/>
              <a:ea typeface="Calibri"/>
              <a:cs typeface="Calibri"/>
              <a:sym typeface="Calibri"/>
            </a:endParaRPr>
          </a:p>
        </p:txBody>
      </p:sp>
      <p:sp>
        <p:nvSpPr>
          <p:cNvPr id="144" name="Google Shape;144;p17"/>
          <p:cNvSpPr txBox="1"/>
          <p:nvPr/>
        </p:nvSpPr>
        <p:spPr>
          <a:xfrm>
            <a:off x="1545405" y="1900978"/>
            <a:ext cx="1018032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dk1"/>
                </a:solidFill>
                <a:latin typeface="Calibri"/>
                <a:ea typeface="Calibri"/>
                <a:cs typeface="Calibri"/>
                <a:sym typeface="Calibri"/>
              </a:rPr>
              <a:t>Lepidotteri notturni in ambiente suburbano</a:t>
            </a:r>
            <a:endParaRPr sz="1800" b="0" i="0" u="none" strike="noStrike" cap="none">
              <a:solidFill>
                <a:schemeClr val="dk1"/>
              </a:solidFill>
              <a:latin typeface="Arial"/>
              <a:ea typeface="Arial"/>
              <a:cs typeface="Arial"/>
              <a:sym typeface="Arial"/>
            </a:endParaRPr>
          </a:p>
        </p:txBody>
      </p:sp>
      <p:sp>
        <p:nvSpPr>
          <p:cNvPr id="145" name="Google Shape;145;p17"/>
          <p:cNvSpPr txBox="1"/>
          <p:nvPr/>
        </p:nvSpPr>
        <p:spPr>
          <a:xfrm>
            <a:off x="-4778" y="1901950"/>
            <a:ext cx="1554478"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146" name="Google Shape;146;p17"/>
          <p:cNvSpPr txBox="1"/>
          <p:nvPr/>
        </p:nvSpPr>
        <p:spPr>
          <a:xfrm>
            <a:off x="-9071" y="2692806"/>
            <a:ext cx="1554479"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147" name="Google Shape;147;p17"/>
          <p:cNvSpPr txBox="1"/>
          <p:nvPr/>
        </p:nvSpPr>
        <p:spPr>
          <a:xfrm>
            <a:off x="0" y="3438134"/>
            <a:ext cx="1554480"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148" name="Google Shape;148;p17"/>
          <p:cNvSpPr txBox="1"/>
          <p:nvPr/>
        </p:nvSpPr>
        <p:spPr>
          <a:xfrm>
            <a:off x="-4778" y="5000286"/>
            <a:ext cx="1559255"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149" name="Google Shape;149;p17"/>
          <p:cNvSpPr txBox="1"/>
          <p:nvPr/>
        </p:nvSpPr>
        <p:spPr>
          <a:xfrm>
            <a:off x="-4778" y="4213801"/>
            <a:ext cx="1559258"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150" name="Google Shape;150;p17"/>
          <p:cNvSpPr txBox="1"/>
          <p:nvPr/>
        </p:nvSpPr>
        <p:spPr>
          <a:xfrm>
            <a:off x="0" y="5629624"/>
            <a:ext cx="1554477"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151" name="Google Shape;151;p17"/>
          <p:cNvSpPr txBox="1"/>
          <p:nvPr/>
        </p:nvSpPr>
        <p:spPr>
          <a:xfrm>
            <a:off x="0" y="6254774"/>
            <a:ext cx="1554477"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152" name="Google Shape;152;p17"/>
          <p:cNvSpPr txBox="1"/>
          <p:nvPr/>
        </p:nvSpPr>
        <p:spPr>
          <a:xfrm>
            <a:off x="1558771" y="5006604"/>
            <a:ext cx="1035020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Campi sperimentali del CREA Centro di Ricerca Foreste e Legno di Rende (CS)</a:t>
            </a:r>
            <a:endParaRPr sz="1800" b="0" i="0" u="none" strike="noStrike" cap="none">
              <a:solidFill>
                <a:schemeClr val="dk1"/>
              </a:solidFill>
              <a:latin typeface="Arial"/>
              <a:ea typeface="Arial"/>
              <a:cs typeface="Arial"/>
              <a:sym typeface="Arial"/>
            </a:endParaRPr>
          </a:p>
        </p:txBody>
      </p:sp>
      <p:sp>
        <p:nvSpPr>
          <p:cNvPr id="153" name="Google Shape;153;p17"/>
          <p:cNvSpPr txBox="1"/>
          <p:nvPr/>
        </p:nvSpPr>
        <p:spPr>
          <a:xfrm>
            <a:off x="1549700" y="6254774"/>
            <a:ext cx="620395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CREA Centro di Ricerca Foreste e Legno di Rende</a:t>
            </a:r>
            <a:endParaRPr sz="1600" b="0" i="0" u="none" strike="noStrike" cap="none">
              <a:solidFill>
                <a:schemeClr val="dk1"/>
              </a:solidFill>
              <a:latin typeface="Calibri"/>
              <a:ea typeface="Calibri"/>
              <a:cs typeface="Calibri"/>
              <a:sym typeface="Calibri"/>
            </a:endParaRPr>
          </a:p>
        </p:txBody>
      </p:sp>
      <p:sp>
        <p:nvSpPr>
          <p:cNvPr id="154" name="Google Shape;154;p17"/>
          <p:cNvSpPr txBox="1"/>
          <p:nvPr/>
        </p:nvSpPr>
        <p:spPr>
          <a:xfrm>
            <a:off x="1549700" y="3325043"/>
            <a:ext cx="10437285" cy="905504"/>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Monitoraggio a lungo termine dei Lepidotteri notturni in una area suburbana sottoposta a cambiamenti di uso del suolo in una zona del Mediterraneo con forte impatto del cambiamento climatico</a:t>
            </a:r>
            <a:endParaRPr sz="1800" b="0" i="0" u="none" strike="noStrike" cap="none">
              <a:solidFill>
                <a:schemeClr val="dk1"/>
              </a:solidFill>
              <a:latin typeface="Arial"/>
              <a:ea typeface="Arial"/>
              <a:cs typeface="Arial"/>
              <a:sym typeface="Arial"/>
            </a:endParaRPr>
          </a:p>
          <a:p>
            <a:pPr marL="0" marR="0" lvl="0" indent="0" algn="just" rtl="0">
              <a:lnSpc>
                <a:spcPct val="107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17"/>
          <p:cNvSpPr txBox="1"/>
          <p:nvPr/>
        </p:nvSpPr>
        <p:spPr>
          <a:xfrm>
            <a:off x="1554477" y="5626565"/>
            <a:ext cx="10429965"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Intera settimana (mattina)</a:t>
            </a:r>
            <a:endParaRPr sz="1800" b="0" i="0" u="none" strike="noStrike" cap="none">
              <a:solidFill>
                <a:schemeClr val="dk1"/>
              </a:solidFill>
              <a:latin typeface="Arial"/>
              <a:ea typeface="Arial"/>
              <a:cs typeface="Arial"/>
              <a:sym typeface="Arial"/>
            </a:endParaRPr>
          </a:p>
        </p:txBody>
      </p:sp>
      <p:sp>
        <p:nvSpPr>
          <p:cNvPr id="156" name="Google Shape;156;p17"/>
          <p:cNvSpPr txBox="1"/>
          <p:nvPr/>
        </p:nvSpPr>
        <p:spPr>
          <a:xfrm>
            <a:off x="1549700" y="4216554"/>
            <a:ext cx="9714592" cy="34406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Singolo gruppo ricerca NBFC</a:t>
            </a:r>
            <a:endParaRPr sz="1600" b="0" i="0" u="none" strike="noStrike" cap="none">
              <a:solidFill>
                <a:schemeClr val="dk1"/>
              </a:solidFill>
              <a:latin typeface="Calibri"/>
              <a:ea typeface="Calibri"/>
              <a:cs typeface="Calibri"/>
              <a:sym typeface="Calibri"/>
            </a:endParaRPr>
          </a:p>
        </p:txBody>
      </p:sp>
      <p:sp>
        <p:nvSpPr>
          <p:cNvPr id="157" name="Google Shape;157;p17"/>
          <p:cNvSpPr txBox="1"/>
          <p:nvPr/>
        </p:nvSpPr>
        <p:spPr>
          <a:xfrm>
            <a:off x="838200" y="59515"/>
            <a:ext cx="9780505"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Play"/>
              <a:buNone/>
            </a:pPr>
            <a:r>
              <a:rPr lang="it-IT" sz="4400" b="0" i="0" u="none" strike="noStrike" cap="none">
                <a:solidFill>
                  <a:schemeClr val="dk1"/>
                </a:solidFill>
                <a:latin typeface="Play"/>
                <a:ea typeface="Play"/>
                <a:cs typeface="Play"/>
                <a:sym typeface="Play"/>
              </a:rPr>
              <a:t>Attività di monitoraggio </a:t>
            </a:r>
            <a:r>
              <a:rPr lang="it-IT" sz="4400" b="1" i="0" u="none" strike="noStrike" cap="none">
                <a:solidFill>
                  <a:schemeClr val="dk1"/>
                </a:solidFill>
                <a:latin typeface="Play"/>
                <a:ea typeface="Play"/>
                <a:cs typeface="Play"/>
                <a:sym typeface="Play"/>
              </a:rPr>
              <a:t>singolo gruppo NBFC</a:t>
            </a:r>
            <a:endParaRPr sz="4400" b="1" i="0" u="none" strike="noStrike" cap="none">
              <a:solidFill>
                <a:schemeClr val="dk1"/>
              </a:solidFill>
              <a:latin typeface="Play"/>
              <a:ea typeface="Play"/>
              <a:cs typeface="Play"/>
              <a:sym typeface="Play"/>
            </a:endParaRPr>
          </a:p>
        </p:txBody>
      </p:sp>
      <p:sp>
        <p:nvSpPr>
          <p:cNvPr id="158" name="Google Shape;158;p17"/>
          <p:cNvSpPr txBox="1"/>
          <p:nvPr/>
        </p:nvSpPr>
        <p:spPr>
          <a:xfrm>
            <a:off x="1545404" y="2572263"/>
            <a:ext cx="10180323" cy="5847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Monitorare l'effetto dei cambiamenti attraverso i Lepidotteri notturni come bioindicatori identificando le specie e quantificando le popolazioni. Gli animali vengono rilasciati al mattino dopo il conteggio</a:t>
            </a:r>
            <a:endParaRPr sz="1800" b="0" i="0" u="none" strike="noStrike" cap="none">
              <a:solidFill>
                <a:schemeClr val="dk1"/>
              </a:solidFill>
              <a:latin typeface="Arial"/>
              <a:ea typeface="Arial"/>
              <a:cs typeface="Arial"/>
              <a:sym typeface="Arial"/>
            </a:endParaRPr>
          </a:p>
        </p:txBody>
      </p:sp>
      <p:pic>
        <p:nvPicPr>
          <p:cNvPr id="159" name="Google Shape;159;p17" descr="A person looking through a microscope&#10;&#10;AI-generated content may be incorrect."/>
          <p:cNvPicPr preferRelativeResize="0"/>
          <p:nvPr/>
        </p:nvPicPr>
        <p:blipFill rotWithShape="1">
          <a:blip r:embed="rId3">
            <a:alphaModFix/>
          </a:blip>
          <a:srcRect/>
          <a:stretch/>
        </p:blipFill>
        <p:spPr>
          <a:xfrm>
            <a:off x="10875554" y="-100584"/>
            <a:ext cx="1096355" cy="1096355"/>
          </a:xfrm>
          <a:prstGeom prst="rect">
            <a:avLst/>
          </a:prstGeom>
          <a:noFill/>
          <a:ln>
            <a:noFill/>
          </a:ln>
        </p:spPr>
      </p:pic>
      <p:sp>
        <p:nvSpPr>
          <p:cNvPr id="160" name="Google Shape;160;p17"/>
          <p:cNvSpPr txBox="1"/>
          <p:nvPr/>
        </p:nvSpPr>
        <p:spPr>
          <a:xfrm>
            <a:off x="10479022" y="953489"/>
            <a:ext cx="1712977" cy="707886"/>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CITTÁ</a:t>
            </a:r>
            <a:endParaRPr sz="4000" b="1" i="0" u="none" strike="noStrike" cap="none" dirty="0">
              <a:solidFill>
                <a:schemeClr val="lt1"/>
              </a:solidFill>
              <a:latin typeface="Arial"/>
              <a:ea typeface="Arial"/>
              <a:cs typeface="Arial"/>
              <a:sym typeface="Arial"/>
            </a:endParaRPr>
          </a:p>
        </p:txBody>
      </p:sp>
      <p:sp>
        <p:nvSpPr>
          <p:cNvPr id="161" name="Google Shape;161;p17"/>
          <p:cNvSpPr txBox="1"/>
          <p:nvPr/>
        </p:nvSpPr>
        <p:spPr>
          <a:xfrm>
            <a:off x="10479024" y="1579170"/>
            <a:ext cx="1712976" cy="52322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 single group</a:t>
            </a:r>
            <a:endParaRPr sz="1400" b="1" i="0" u="none" strike="noStrike" cap="none">
              <a:solidFill>
                <a:schemeClr val="lt1"/>
              </a:solidFill>
              <a:latin typeface="Arial"/>
              <a:ea typeface="Arial"/>
              <a:cs typeface="Arial"/>
              <a:sym typeface="Arial"/>
            </a:endParaRPr>
          </a:p>
        </p:txBody>
      </p:sp>
      <p:sp>
        <p:nvSpPr>
          <p:cNvPr id="162" name="Google Shape;162;p17"/>
          <p:cNvSpPr txBox="1"/>
          <p:nvPr/>
        </p:nvSpPr>
        <p:spPr>
          <a:xfrm>
            <a:off x="9942141" y="6150114"/>
            <a:ext cx="2249859" cy="70788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INSETTI</a:t>
            </a:r>
            <a:endParaRPr sz="4000" b="1" i="0" u="none" strike="noStrike" cap="none" dirty="0">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9"/>
          <p:cNvSpPr txBox="1"/>
          <p:nvPr/>
        </p:nvSpPr>
        <p:spPr>
          <a:xfrm>
            <a:off x="-7547" y="1379338"/>
            <a:ext cx="8625404" cy="34406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b="0" i="0" u="sng" strike="noStrike" cap="none">
                <a:solidFill>
                  <a:srgbClr val="0563C1"/>
                </a:solidFill>
                <a:latin typeface="Calibri"/>
                <a:ea typeface="Calibri"/>
                <a:cs typeface="Calibri"/>
                <a:sym typeface="Calibri"/>
              </a:rPr>
              <a:t>eleonora.cresta@unitus.it</a:t>
            </a:r>
            <a:endParaRPr sz="1400" b="0" i="0" u="sng" strike="noStrike" cap="none">
              <a:solidFill>
                <a:srgbClr val="0563C1"/>
              </a:solidFill>
              <a:latin typeface="Calibri"/>
              <a:ea typeface="Calibri"/>
              <a:cs typeface="Calibri"/>
              <a:sym typeface="Calibri"/>
            </a:endParaRPr>
          </a:p>
        </p:txBody>
      </p:sp>
      <p:sp>
        <p:nvSpPr>
          <p:cNvPr id="169" name="Google Shape;169;p19"/>
          <p:cNvSpPr txBox="1"/>
          <p:nvPr/>
        </p:nvSpPr>
        <p:spPr>
          <a:xfrm>
            <a:off x="1545405" y="1900978"/>
            <a:ext cx="1018032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dk1"/>
                </a:solidFill>
                <a:latin typeface="Calibri"/>
                <a:ea typeface="Calibri"/>
                <a:cs typeface="Calibri"/>
                <a:sym typeface="Calibri"/>
              </a:rPr>
              <a:t>Coleotteri scolitidi (ambrosia e bark beetles) in faggeta</a:t>
            </a:r>
            <a:endParaRPr sz="1800" b="1" i="0" u="none" strike="noStrike" cap="none">
              <a:solidFill>
                <a:schemeClr val="dk1"/>
              </a:solidFill>
              <a:latin typeface="Arial"/>
              <a:ea typeface="Arial"/>
              <a:cs typeface="Arial"/>
              <a:sym typeface="Arial"/>
            </a:endParaRPr>
          </a:p>
        </p:txBody>
      </p:sp>
      <p:sp>
        <p:nvSpPr>
          <p:cNvPr id="170" name="Google Shape;170;p19"/>
          <p:cNvSpPr txBox="1"/>
          <p:nvPr/>
        </p:nvSpPr>
        <p:spPr>
          <a:xfrm>
            <a:off x="-4778" y="1901950"/>
            <a:ext cx="1554478"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171" name="Google Shape;171;p19"/>
          <p:cNvSpPr txBox="1"/>
          <p:nvPr/>
        </p:nvSpPr>
        <p:spPr>
          <a:xfrm>
            <a:off x="-9071" y="2692806"/>
            <a:ext cx="1554479"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172" name="Google Shape;172;p19"/>
          <p:cNvSpPr txBox="1"/>
          <p:nvPr/>
        </p:nvSpPr>
        <p:spPr>
          <a:xfrm>
            <a:off x="0" y="3438134"/>
            <a:ext cx="1554480"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173" name="Google Shape;173;p19"/>
          <p:cNvSpPr txBox="1"/>
          <p:nvPr/>
        </p:nvSpPr>
        <p:spPr>
          <a:xfrm>
            <a:off x="-4778" y="5000286"/>
            <a:ext cx="1559255"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174" name="Google Shape;174;p19"/>
          <p:cNvSpPr txBox="1"/>
          <p:nvPr/>
        </p:nvSpPr>
        <p:spPr>
          <a:xfrm>
            <a:off x="-4778" y="4213801"/>
            <a:ext cx="1559258"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175" name="Google Shape;175;p19"/>
          <p:cNvSpPr txBox="1"/>
          <p:nvPr/>
        </p:nvSpPr>
        <p:spPr>
          <a:xfrm>
            <a:off x="0" y="5629624"/>
            <a:ext cx="1554477"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176" name="Google Shape;176;p19"/>
          <p:cNvSpPr txBox="1"/>
          <p:nvPr/>
        </p:nvSpPr>
        <p:spPr>
          <a:xfrm>
            <a:off x="0" y="6254774"/>
            <a:ext cx="1554477" cy="338554"/>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177" name="Google Shape;177;p19"/>
          <p:cNvSpPr txBox="1"/>
          <p:nvPr/>
        </p:nvSpPr>
        <p:spPr>
          <a:xfrm>
            <a:off x="1558771" y="5006604"/>
            <a:ext cx="10350200" cy="5847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Faggeta di Monte Raschio (Oriolo Romano) sito UNESCO del Monte Raschio nel Parco Naturale Regionale Bracciano Martignano</a:t>
            </a:r>
            <a:endParaRPr sz="1800" b="0" i="0" u="none" strike="noStrike" cap="none">
              <a:solidFill>
                <a:schemeClr val="dk1"/>
              </a:solidFill>
              <a:latin typeface="Arial"/>
              <a:ea typeface="Arial"/>
              <a:cs typeface="Arial"/>
              <a:sym typeface="Arial"/>
            </a:endParaRPr>
          </a:p>
        </p:txBody>
      </p:sp>
      <p:sp>
        <p:nvSpPr>
          <p:cNvPr id="178" name="Google Shape;178;p19"/>
          <p:cNvSpPr txBox="1"/>
          <p:nvPr/>
        </p:nvSpPr>
        <p:spPr>
          <a:xfrm>
            <a:off x="1549700" y="6254774"/>
            <a:ext cx="620395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dipartimento DAFNE dell'Università degli Studi della Tuscia</a:t>
            </a:r>
            <a:endParaRPr sz="1600" b="0" i="0" u="none" strike="noStrike" cap="none">
              <a:solidFill>
                <a:schemeClr val="dk1"/>
              </a:solidFill>
              <a:latin typeface="Calibri"/>
              <a:ea typeface="Calibri"/>
              <a:cs typeface="Calibri"/>
              <a:sym typeface="Calibri"/>
            </a:endParaRPr>
          </a:p>
        </p:txBody>
      </p:sp>
      <p:sp>
        <p:nvSpPr>
          <p:cNvPr id="179" name="Google Shape;179;p19"/>
          <p:cNvSpPr txBox="1"/>
          <p:nvPr/>
        </p:nvSpPr>
        <p:spPr>
          <a:xfrm>
            <a:off x="1549700" y="3325043"/>
            <a:ext cx="10437285" cy="905504"/>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Alcune trappole multifunnel verranno posizionate nel sito e monitorate ogni ora dalle 6:00 alle 21:00. Gli insetti raccolti saranno poi identificati in laboratorio. Ci aspettiamo che le specie presenti abbiano un picco di attività di volo nelle ore pomeridiane e serali, come già osservato durante i monitoraggi condotti negli anni precedenti</a:t>
            </a:r>
            <a:endParaRPr sz="1800" b="0" i="0" u="none" strike="noStrike" cap="none">
              <a:solidFill>
                <a:schemeClr val="dk1"/>
              </a:solidFill>
              <a:latin typeface="Arial"/>
              <a:ea typeface="Arial"/>
              <a:cs typeface="Arial"/>
              <a:sym typeface="Arial"/>
            </a:endParaRPr>
          </a:p>
        </p:txBody>
      </p:sp>
      <p:sp>
        <p:nvSpPr>
          <p:cNvPr id="180" name="Google Shape;180;p19"/>
          <p:cNvSpPr txBox="1"/>
          <p:nvPr/>
        </p:nvSpPr>
        <p:spPr>
          <a:xfrm>
            <a:off x="1554477" y="5626565"/>
            <a:ext cx="10429965"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Intera settimana</a:t>
            </a:r>
            <a:endParaRPr sz="1800" b="0" i="0" u="none" strike="noStrike" cap="none">
              <a:solidFill>
                <a:schemeClr val="dk1"/>
              </a:solidFill>
              <a:latin typeface="Arial"/>
              <a:ea typeface="Arial"/>
              <a:cs typeface="Arial"/>
              <a:sym typeface="Arial"/>
            </a:endParaRPr>
          </a:p>
        </p:txBody>
      </p:sp>
      <p:sp>
        <p:nvSpPr>
          <p:cNvPr id="181" name="Google Shape;181;p19"/>
          <p:cNvSpPr txBox="1"/>
          <p:nvPr/>
        </p:nvSpPr>
        <p:spPr>
          <a:xfrm>
            <a:off x="1549700" y="4216554"/>
            <a:ext cx="9714592" cy="34406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Singolo gruppo NBFC</a:t>
            </a:r>
            <a:endParaRPr sz="1600" b="0" i="0" u="none" strike="noStrike" cap="none">
              <a:solidFill>
                <a:schemeClr val="dk1"/>
              </a:solidFill>
              <a:latin typeface="Calibri"/>
              <a:ea typeface="Calibri"/>
              <a:cs typeface="Calibri"/>
              <a:sym typeface="Calibri"/>
            </a:endParaRPr>
          </a:p>
        </p:txBody>
      </p:sp>
      <p:sp>
        <p:nvSpPr>
          <p:cNvPr id="182" name="Google Shape;182;p19"/>
          <p:cNvSpPr txBox="1"/>
          <p:nvPr/>
        </p:nvSpPr>
        <p:spPr>
          <a:xfrm>
            <a:off x="1545404" y="2572263"/>
            <a:ext cx="10180323" cy="5847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Il monitoraggio avrà lo scopo di determinare i ritmi circadiani delle principali specie di scolitidi presenti nella faggeta protetta </a:t>
            </a:r>
            <a:endParaRPr sz="1800" b="0" i="0" u="none" strike="noStrike" cap="none">
              <a:solidFill>
                <a:schemeClr val="dk1"/>
              </a:solidFill>
              <a:latin typeface="Arial"/>
              <a:ea typeface="Arial"/>
              <a:cs typeface="Arial"/>
              <a:sym typeface="Arial"/>
            </a:endParaRPr>
          </a:p>
        </p:txBody>
      </p:sp>
      <p:sp>
        <p:nvSpPr>
          <p:cNvPr id="183" name="Google Shape;183;p19"/>
          <p:cNvSpPr txBox="1"/>
          <p:nvPr/>
        </p:nvSpPr>
        <p:spPr>
          <a:xfrm>
            <a:off x="10221686" y="1579170"/>
            <a:ext cx="1970314" cy="52322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dirty="0">
                <a:solidFill>
                  <a:schemeClr val="lt1"/>
                </a:solidFill>
                <a:latin typeface="Arial"/>
                <a:ea typeface="Arial"/>
                <a:cs typeface="Arial"/>
                <a:sym typeface="Arial"/>
              </a:rPr>
              <a:t>Scientists NBFC single group</a:t>
            </a:r>
            <a:endParaRPr sz="1400" b="1" i="0" u="none" strike="noStrike" cap="none" dirty="0">
              <a:solidFill>
                <a:schemeClr val="lt1"/>
              </a:solidFill>
              <a:latin typeface="Arial"/>
              <a:ea typeface="Arial"/>
              <a:cs typeface="Arial"/>
              <a:sym typeface="Arial"/>
            </a:endParaRPr>
          </a:p>
        </p:txBody>
      </p:sp>
      <p:pic>
        <p:nvPicPr>
          <p:cNvPr id="184" name="Google Shape;184;p19" descr="A person looking through a microscope&#10;&#10;AI-generated content may be incorrect."/>
          <p:cNvPicPr preferRelativeResize="0"/>
          <p:nvPr/>
        </p:nvPicPr>
        <p:blipFill rotWithShape="1">
          <a:blip r:embed="rId3">
            <a:alphaModFix/>
          </a:blip>
          <a:srcRect/>
          <a:stretch/>
        </p:blipFill>
        <p:spPr>
          <a:xfrm>
            <a:off x="10875554" y="-100584"/>
            <a:ext cx="1096355" cy="1096355"/>
          </a:xfrm>
          <a:prstGeom prst="rect">
            <a:avLst/>
          </a:prstGeom>
          <a:noFill/>
          <a:ln>
            <a:noFill/>
          </a:ln>
        </p:spPr>
      </p:pic>
      <p:sp>
        <p:nvSpPr>
          <p:cNvPr id="185" name="Google Shape;185;p19"/>
          <p:cNvSpPr txBox="1"/>
          <p:nvPr/>
        </p:nvSpPr>
        <p:spPr>
          <a:xfrm>
            <a:off x="10221686" y="880331"/>
            <a:ext cx="1968790" cy="70788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TERRA</a:t>
            </a:r>
            <a:endParaRPr sz="4000" b="1" i="0" u="none" strike="noStrike" cap="none" dirty="0">
              <a:solidFill>
                <a:schemeClr val="lt1"/>
              </a:solidFill>
              <a:latin typeface="Arial"/>
              <a:ea typeface="Arial"/>
              <a:cs typeface="Arial"/>
              <a:sym typeface="Arial"/>
            </a:endParaRPr>
          </a:p>
        </p:txBody>
      </p:sp>
      <p:sp>
        <p:nvSpPr>
          <p:cNvPr id="186" name="Google Shape;186;p19"/>
          <p:cNvSpPr txBox="1"/>
          <p:nvPr/>
        </p:nvSpPr>
        <p:spPr>
          <a:xfrm>
            <a:off x="838200" y="59515"/>
            <a:ext cx="9780505"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Play"/>
              <a:buNone/>
            </a:pPr>
            <a:r>
              <a:rPr lang="it-IT" sz="4400" b="0" i="0" u="none" strike="noStrike" cap="none">
                <a:solidFill>
                  <a:schemeClr val="dk1"/>
                </a:solidFill>
                <a:latin typeface="Play"/>
                <a:ea typeface="Play"/>
                <a:cs typeface="Play"/>
                <a:sym typeface="Play"/>
              </a:rPr>
              <a:t>Attività di monitoraggio </a:t>
            </a:r>
            <a:r>
              <a:rPr lang="it-IT" sz="4400" b="1" i="0" u="none" strike="noStrike" cap="none">
                <a:solidFill>
                  <a:schemeClr val="dk1"/>
                </a:solidFill>
                <a:latin typeface="Play"/>
                <a:ea typeface="Play"/>
                <a:cs typeface="Play"/>
                <a:sym typeface="Play"/>
              </a:rPr>
              <a:t>singolo gruppo NBFC</a:t>
            </a:r>
            <a:endParaRPr sz="4400" b="1" i="0" u="none" strike="noStrike" cap="none">
              <a:solidFill>
                <a:schemeClr val="dk1"/>
              </a:solidFill>
              <a:latin typeface="Play"/>
              <a:ea typeface="Play"/>
              <a:cs typeface="Play"/>
              <a:sym typeface="Play"/>
            </a:endParaRPr>
          </a:p>
        </p:txBody>
      </p:sp>
      <p:sp>
        <p:nvSpPr>
          <p:cNvPr id="187" name="Google Shape;187;p19"/>
          <p:cNvSpPr txBox="1"/>
          <p:nvPr/>
        </p:nvSpPr>
        <p:spPr>
          <a:xfrm>
            <a:off x="10025743" y="6145122"/>
            <a:ext cx="2164733" cy="70788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INSETTI</a:t>
            </a:r>
            <a:endParaRPr sz="4000" b="1" i="0" u="none" strike="noStrike" cap="none" dirty="0">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45"/>
          <p:cNvSpPr txBox="1"/>
          <p:nvPr/>
        </p:nvSpPr>
        <p:spPr>
          <a:xfrm>
            <a:off x="1554475" y="1783050"/>
            <a:ext cx="87420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dk1"/>
                </a:solidFill>
                <a:latin typeface="Calibri"/>
                <a:ea typeface="Calibri"/>
                <a:cs typeface="Calibri"/>
                <a:sym typeface="Calibri"/>
              </a:rPr>
              <a:t>Biodiversità in area protetta nelle pianura padana: insetti impollinatori; fauna suolo; meiofauna ambienti acquatici; mesofauna del suolo; batteri e lieviti</a:t>
            </a: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chemeClr val="dk1"/>
              </a:solidFill>
              <a:latin typeface="Calibri"/>
              <a:ea typeface="Calibri"/>
              <a:cs typeface="Calibri"/>
              <a:sym typeface="Calibri"/>
            </a:endParaRPr>
          </a:p>
        </p:txBody>
      </p:sp>
      <p:sp>
        <p:nvSpPr>
          <p:cNvPr id="194" name="Google Shape;194;p45"/>
          <p:cNvSpPr txBox="1"/>
          <p:nvPr/>
        </p:nvSpPr>
        <p:spPr>
          <a:xfrm>
            <a:off x="-4778" y="1901950"/>
            <a:ext cx="15546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195" name="Google Shape;195;p45"/>
          <p:cNvSpPr txBox="1"/>
          <p:nvPr/>
        </p:nvSpPr>
        <p:spPr>
          <a:xfrm>
            <a:off x="0" y="2574877"/>
            <a:ext cx="15546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196" name="Google Shape;196;p45"/>
          <p:cNvSpPr txBox="1"/>
          <p:nvPr/>
        </p:nvSpPr>
        <p:spPr>
          <a:xfrm>
            <a:off x="0" y="3438134"/>
            <a:ext cx="15546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197" name="Google Shape;197;p45"/>
          <p:cNvSpPr txBox="1"/>
          <p:nvPr/>
        </p:nvSpPr>
        <p:spPr>
          <a:xfrm>
            <a:off x="-4778" y="5000286"/>
            <a:ext cx="15594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198" name="Google Shape;198;p45"/>
          <p:cNvSpPr txBox="1"/>
          <p:nvPr/>
        </p:nvSpPr>
        <p:spPr>
          <a:xfrm>
            <a:off x="-4778" y="4213801"/>
            <a:ext cx="15594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199" name="Google Shape;199;p45"/>
          <p:cNvSpPr txBox="1"/>
          <p:nvPr/>
        </p:nvSpPr>
        <p:spPr>
          <a:xfrm>
            <a:off x="0" y="5629624"/>
            <a:ext cx="15546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200" name="Google Shape;200;p45"/>
          <p:cNvSpPr txBox="1"/>
          <p:nvPr/>
        </p:nvSpPr>
        <p:spPr>
          <a:xfrm>
            <a:off x="0" y="6254774"/>
            <a:ext cx="1554600" cy="3387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201" name="Google Shape;201;p45"/>
          <p:cNvSpPr txBox="1"/>
          <p:nvPr/>
        </p:nvSpPr>
        <p:spPr>
          <a:xfrm>
            <a:off x="1549700" y="4736275"/>
            <a:ext cx="10350300"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"Il Torrazzuolo" di Nonantola (MO) sito Natura 2000, area di riequilibrio ecologico con una diversità di habitat (boschi, prati, corsi d'acqua e aree paludose, ecc). </a:t>
            </a:r>
            <a:endParaRPr sz="1600" b="0" i="0" u="none" strike="sngStrike" cap="none">
              <a:solidFill>
                <a:schemeClr val="dk1"/>
              </a:solidFill>
              <a:highlight>
                <a:srgbClr val="FF0000"/>
              </a:highlight>
              <a:latin typeface="Calibri"/>
              <a:ea typeface="Calibri"/>
              <a:cs typeface="Calibri"/>
              <a:sym typeface="Calibri"/>
            </a:endParaRPr>
          </a:p>
        </p:txBody>
      </p:sp>
      <p:sp>
        <p:nvSpPr>
          <p:cNvPr id="202" name="Google Shape;202;p45"/>
          <p:cNvSpPr txBox="1"/>
          <p:nvPr/>
        </p:nvSpPr>
        <p:spPr>
          <a:xfrm>
            <a:off x="1550877" y="3374520"/>
            <a:ext cx="10437300" cy="355763"/>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Campionamento degli impollinatori in vari habitat terrestri; </a:t>
            </a:r>
            <a:endParaRPr sz="1800" b="0" i="0" u="none" strike="sngStrike" cap="none">
              <a:solidFill>
                <a:schemeClr val="dk1"/>
              </a:solidFill>
              <a:highlight>
                <a:srgbClr val="FF0000"/>
              </a:highlight>
              <a:latin typeface="Arial"/>
              <a:ea typeface="Arial"/>
              <a:cs typeface="Arial"/>
              <a:sym typeface="Arial"/>
            </a:endParaRPr>
          </a:p>
        </p:txBody>
      </p:sp>
      <p:sp>
        <p:nvSpPr>
          <p:cNvPr id="203" name="Google Shape;203;p45"/>
          <p:cNvSpPr txBox="1"/>
          <p:nvPr/>
        </p:nvSpPr>
        <p:spPr>
          <a:xfrm>
            <a:off x="1549700" y="4198400"/>
            <a:ext cx="10180200" cy="355763"/>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Ricercatori UNIMORE</a:t>
            </a:r>
            <a:endParaRPr sz="1600" b="0" i="0" u="none" strike="sngStrike" cap="none">
              <a:solidFill>
                <a:schemeClr val="dk1"/>
              </a:solidFill>
              <a:highlight>
                <a:srgbClr val="FF0000"/>
              </a:highlight>
              <a:latin typeface="Calibri"/>
              <a:ea typeface="Calibri"/>
              <a:cs typeface="Calibri"/>
              <a:sym typeface="Calibri"/>
            </a:endParaRPr>
          </a:p>
        </p:txBody>
      </p:sp>
      <p:sp>
        <p:nvSpPr>
          <p:cNvPr id="204" name="Google Shape;204;p45"/>
          <p:cNvSpPr txBox="1"/>
          <p:nvPr/>
        </p:nvSpPr>
        <p:spPr>
          <a:xfrm>
            <a:off x="1554475" y="2428391"/>
            <a:ext cx="101802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Analisi tassonomica e funzionale della biodiversità, dai microrganismi agli insetti, anche con applicazione di metodologie molecolari</a:t>
            </a:r>
            <a:endParaRPr sz="1800" b="0" i="0" u="none" strike="noStrike" cap="none">
              <a:solidFill>
                <a:schemeClr val="dk1"/>
              </a:solidFill>
              <a:latin typeface="Arial"/>
              <a:ea typeface="Arial"/>
              <a:cs typeface="Arial"/>
              <a:sym typeface="Arial"/>
            </a:endParaRPr>
          </a:p>
        </p:txBody>
      </p:sp>
      <p:pic>
        <p:nvPicPr>
          <p:cNvPr id="205" name="Google Shape;205;p45" descr="A group of people holding a science experiment&#10;&#10;AI-generated content may be incorrect."/>
          <p:cNvPicPr preferRelativeResize="0"/>
          <p:nvPr/>
        </p:nvPicPr>
        <p:blipFill rotWithShape="1">
          <a:blip r:embed="rId3">
            <a:alphaModFix/>
          </a:blip>
          <a:srcRect/>
          <a:stretch/>
        </p:blipFill>
        <p:spPr>
          <a:xfrm>
            <a:off x="10748168" y="-6243"/>
            <a:ext cx="1314368" cy="954541"/>
          </a:xfrm>
          <a:prstGeom prst="rect">
            <a:avLst/>
          </a:prstGeom>
          <a:noFill/>
          <a:ln>
            <a:noFill/>
          </a:ln>
        </p:spPr>
      </p:pic>
      <p:sp>
        <p:nvSpPr>
          <p:cNvPr id="206" name="Google Shape;206;p45"/>
          <p:cNvSpPr txBox="1"/>
          <p:nvPr/>
        </p:nvSpPr>
        <p:spPr>
          <a:xfrm>
            <a:off x="10210800" y="880331"/>
            <a:ext cx="1979724" cy="707846"/>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TERRA</a:t>
            </a:r>
            <a:endParaRPr sz="4000" b="1" i="0" u="none" strike="noStrike" cap="none">
              <a:solidFill>
                <a:schemeClr val="lt1"/>
              </a:solidFill>
              <a:latin typeface="Arial"/>
              <a:ea typeface="Arial"/>
              <a:cs typeface="Arial"/>
              <a:sym typeface="Arial"/>
            </a:endParaRPr>
          </a:p>
        </p:txBody>
      </p:sp>
      <p:sp>
        <p:nvSpPr>
          <p:cNvPr id="207" name="Google Shape;207;p45"/>
          <p:cNvSpPr txBox="1"/>
          <p:nvPr/>
        </p:nvSpPr>
        <p:spPr>
          <a:xfrm>
            <a:off x="10210800" y="1532074"/>
            <a:ext cx="1981225" cy="738900"/>
          </a:xfrm>
          <a:prstGeom prst="rect">
            <a:avLst/>
          </a:prstGeom>
          <a:solidFill>
            <a:srgbClr val="7F340D"/>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dirty="0">
                <a:solidFill>
                  <a:schemeClr val="lt1"/>
                </a:solidFill>
                <a:latin typeface="Arial"/>
                <a:ea typeface="Arial"/>
                <a:cs typeface="Arial"/>
                <a:sym typeface="Arial"/>
              </a:rPr>
              <a:t>Scientists NBFC &amp; Citizen's engagement</a:t>
            </a:r>
            <a:endParaRPr sz="1400" b="1" i="0" u="none" strike="noStrike" cap="none" dirty="0">
              <a:solidFill>
                <a:schemeClr val="lt1"/>
              </a:solidFill>
              <a:latin typeface="Arial"/>
              <a:ea typeface="Arial"/>
              <a:cs typeface="Arial"/>
              <a:sym typeface="Arial"/>
            </a:endParaRPr>
          </a:p>
        </p:txBody>
      </p:sp>
      <p:sp>
        <p:nvSpPr>
          <p:cNvPr id="208" name="Google Shape;208;p45"/>
          <p:cNvSpPr txBox="1"/>
          <p:nvPr/>
        </p:nvSpPr>
        <p:spPr>
          <a:xfrm>
            <a:off x="9873343" y="6145122"/>
            <a:ext cx="2317133" cy="70784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INSETTI</a:t>
            </a:r>
            <a:endParaRPr sz="4000" b="1" i="0" u="none" strike="noStrike" cap="none" dirty="0">
              <a:solidFill>
                <a:schemeClr val="lt1"/>
              </a:solidFill>
              <a:latin typeface="Arial"/>
              <a:ea typeface="Arial"/>
              <a:cs typeface="Arial"/>
              <a:sym typeface="Arial"/>
            </a:endParaRPr>
          </a:p>
        </p:txBody>
      </p:sp>
      <p:sp>
        <p:nvSpPr>
          <p:cNvPr id="209" name="Google Shape;209;p45"/>
          <p:cNvSpPr txBox="1"/>
          <p:nvPr/>
        </p:nvSpPr>
        <p:spPr>
          <a:xfrm>
            <a:off x="116302" y="1241063"/>
            <a:ext cx="10180200" cy="6021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b="0" i="0" u="sng" strike="noStrike" cap="non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lorena.rebecchi@unimore.it</a:t>
            </a:r>
            <a:r>
              <a:rPr lang="it-IT" sz="1600" b="0" i="0" u="sng" strike="noStrike" cap="none">
                <a:solidFill>
                  <a:srgbClr val="0563C1"/>
                </a:solidFill>
                <a:latin typeface="Calibri"/>
                <a:ea typeface="Calibri"/>
                <a:cs typeface="Calibri"/>
                <a:sym typeface="Calibri"/>
              </a:rPr>
              <a:t>;  </a:t>
            </a:r>
            <a:r>
              <a:rPr lang="it-IT" sz="1600" b="0" i="0" u="sng" strike="noStrike" cap="none">
                <a:solidFill>
                  <a:srgbClr val="0563C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lara.maistrello@unimore.it</a:t>
            </a:r>
            <a:r>
              <a:rPr lang="it-IT" sz="1600" b="0" i="0" u="sng" strike="noStrike" cap="none">
                <a:solidFill>
                  <a:srgbClr val="0563C1"/>
                </a:solidFill>
                <a:latin typeface="Calibri"/>
                <a:ea typeface="Calibri"/>
                <a:cs typeface="Calibri"/>
                <a:sym typeface="Calibri"/>
              </a:rPr>
              <a:t>; </a:t>
            </a:r>
            <a:r>
              <a:rPr lang="it-IT" sz="1600" b="0" i="0" u="sng" strike="noStrike" cap="none">
                <a:solidFill>
                  <a:schemeClr val="hlink"/>
                </a:solidFill>
                <a:latin typeface="Calibri"/>
                <a:ea typeface="Calibri"/>
                <a:cs typeface="Calibri"/>
                <a:sym typeface="Calibri"/>
                <a:hlinkClick r:id="rId6"/>
              </a:rPr>
              <a:t>roberta.iacono@unina.it</a:t>
            </a:r>
            <a:r>
              <a:rPr lang="it-IT" sz="1600" b="0" i="0" u="sng" strike="noStrike" cap="none">
                <a:solidFill>
                  <a:srgbClr val="0563C1"/>
                </a:solidFill>
                <a:latin typeface="Calibri"/>
                <a:ea typeface="Calibri"/>
                <a:cs typeface="Calibri"/>
                <a:sym typeface="Calibri"/>
              </a:rPr>
              <a:t>; </a:t>
            </a:r>
            <a:r>
              <a:rPr lang="it-IT" sz="1600" b="0" i="0" u="sng" strike="noStrike" cap="none">
                <a:solidFill>
                  <a:srgbClr val="0563C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paola.branduardi@unimib.it</a:t>
            </a:r>
            <a:r>
              <a:rPr lang="it-IT" sz="1600" b="0" i="0" u="sng" strike="noStrike" cap="none">
                <a:solidFill>
                  <a:srgbClr val="0563C1"/>
                </a:solidFill>
                <a:latin typeface="Calibri"/>
                <a:ea typeface="Calibri"/>
                <a:cs typeface="Calibri"/>
                <a:sym typeface="Calibri"/>
              </a:rPr>
              <a:t> ;daniele.sommaggio@unimore.it;  </a:t>
            </a:r>
            <a:r>
              <a:rPr lang="it-IT" sz="1600" b="0" i="0" u="sng" strike="noStrike" cap="none">
                <a:solidFill>
                  <a:schemeClr val="hlink"/>
                </a:solidFill>
                <a:latin typeface="Calibri"/>
                <a:ea typeface="Calibri"/>
                <a:cs typeface="Calibri"/>
                <a:sym typeface="Calibri"/>
                <a:hlinkClick r:id="rId8"/>
              </a:rPr>
              <a:t>silvia.galafassi@cnr.it</a:t>
            </a:r>
            <a:r>
              <a:rPr lang="it-IT" sz="1600" b="0" i="0" u="sng" strike="noStrike" cap="none">
                <a:solidFill>
                  <a:srgbClr val="0563C1"/>
                </a:solidFill>
                <a:latin typeface="Calibri"/>
                <a:ea typeface="Calibri"/>
                <a:cs typeface="Calibri"/>
                <a:sym typeface="Calibri"/>
              </a:rPr>
              <a:t>, </a:t>
            </a:r>
            <a:r>
              <a:rPr lang="it-IT" sz="1600" b="0" i="0" u="sng" strike="noStrike" cap="none">
                <a:solidFill>
                  <a:schemeClr val="hlink"/>
                </a:solidFill>
                <a:latin typeface="Calibri"/>
                <a:ea typeface="Calibri"/>
                <a:cs typeface="Calibri"/>
                <a:sym typeface="Calibri"/>
                <a:hlinkClick r:id="rId9"/>
              </a:rPr>
              <a:t>antonio.todaro@unimore.it</a:t>
            </a:r>
            <a:r>
              <a:rPr lang="it-IT" sz="1600" b="0" i="0" u="sng" strike="noStrike" cap="none">
                <a:solidFill>
                  <a:srgbClr val="0563C1"/>
                </a:solidFill>
                <a:latin typeface="Calibri"/>
                <a:ea typeface="Calibri"/>
                <a:cs typeface="Calibri"/>
                <a:sym typeface="Calibri"/>
              </a:rPr>
              <a:t>, tiziana.altiero@unimore.it</a:t>
            </a:r>
            <a:endParaRPr sz="1400" b="0" i="0" u="sng" strike="noStrike" cap="none">
              <a:solidFill>
                <a:srgbClr val="0563C1"/>
              </a:solidFill>
              <a:latin typeface="Calibri"/>
              <a:ea typeface="Calibri"/>
              <a:cs typeface="Calibri"/>
              <a:sym typeface="Calibri"/>
            </a:endParaRPr>
          </a:p>
        </p:txBody>
      </p:sp>
      <p:sp>
        <p:nvSpPr>
          <p:cNvPr id="210" name="Google Shape;210;p45"/>
          <p:cNvSpPr txBox="1"/>
          <p:nvPr/>
        </p:nvSpPr>
        <p:spPr>
          <a:xfrm>
            <a:off x="838200" y="59515"/>
            <a:ext cx="9780600" cy="1325700"/>
          </a:xfrm>
          <a:prstGeom prst="rect">
            <a:avLst/>
          </a:prstGeom>
          <a:noFill/>
          <a:ln>
            <a:noFill/>
          </a:ln>
        </p:spPr>
        <p:txBody>
          <a:bodyPr spcFirstLastPara="1" wrap="square" lIns="91425" tIns="45700" rIns="91425" bIns="45700" anchor="ctr" anchorCtr="0">
            <a:normAutofit fontScale="85000" lnSpcReduction="10000"/>
          </a:bodyPr>
          <a:lstStyle/>
          <a:p>
            <a:pPr marL="0" marR="0" lvl="0" indent="0" algn="l" rtl="0">
              <a:lnSpc>
                <a:spcPct val="90000"/>
              </a:lnSpc>
              <a:spcBef>
                <a:spcPts val="0"/>
              </a:spcBef>
              <a:spcAft>
                <a:spcPts val="0"/>
              </a:spcAft>
              <a:buClr>
                <a:schemeClr val="dk1"/>
              </a:buClr>
              <a:buSzPct val="100000"/>
              <a:buFont typeface="Play"/>
              <a:buNone/>
            </a:pPr>
            <a:r>
              <a:rPr lang="it-IT" sz="4400" b="0" i="0" u="none" strike="noStrike" cap="none">
                <a:solidFill>
                  <a:schemeClr val="dk1"/>
                </a:solidFill>
                <a:latin typeface="Play"/>
                <a:ea typeface="Play"/>
                <a:cs typeface="Play"/>
                <a:sym typeface="Play"/>
              </a:rPr>
              <a:t>Attività di monitoraggio NBFC armonizzata e </a:t>
            </a:r>
            <a:r>
              <a:rPr lang="it-IT" sz="4400" b="1" i="0" u="none" strike="noStrike" cap="none">
                <a:solidFill>
                  <a:schemeClr val="dk1"/>
                </a:solidFill>
                <a:latin typeface="Play"/>
                <a:ea typeface="Play"/>
                <a:cs typeface="Play"/>
                <a:sym typeface="Play"/>
              </a:rPr>
              <a:t>congiunta tra gruppi di ricercatori</a:t>
            </a:r>
            <a:endParaRPr sz="4400" b="1" i="0" u="none" strike="noStrike" cap="none">
              <a:solidFill>
                <a:schemeClr val="dk1"/>
              </a:solidFill>
              <a:latin typeface="Play"/>
              <a:ea typeface="Play"/>
              <a:cs typeface="Play"/>
              <a:sym typeface="Pl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349d928c63d_0_1"/>
          <p:cNvSpPr txBox="1"/>
          <p:nvPr/>
        </p:nvSpPr>
        <p:spPr>
          <a:xfrm>
            <a:off x="-7547" y="1379338"/>
            <a:ext cx="86253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a:latin typeface="Calibri"/>
                <a:ea typeface="Calibri"/>
                <a:cs typeface="Calibri"/>
                <a:sym typeface="Calibri"/>
              </a:rPr>
              <a:t>francesca.bretzel@cnr.it, paolo.biella@unimib.it</a:t>
            </a:r>
            <a:endParaRPr sz="1400" b="0" i="0" u="none" strike="noStrike" cap="none">
              <a:solidFill>
                <a:srgbClr val="000000"/>
              </a:solidFill>
              <a:latin typeface="Arial"/>
              <a:ea typeface="Arial"/>
              <a:cs typeface="Arial"/>
              <a:sym typeface="Arial"/>
            </a:endParaRPr>
          </a:p>
        </p:txBody>
      </p:sp>
      <p:sp>
        <p:nvSpPr>
          <p:cNvPr id="217" name="Google Shape;217;g349d928c63d_0_1"/>
          <p:cNvSpPr txBox="1"/>
          <p:nvPr/>
        </p:nvSpPr>
        <p:spPr>
          <a:xfrm>
            <a:off x="1545405" y="1900978"/>
            <a:ext cx="101802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1" i="0" u="none" strike="noStrike" cap="none">
                <a:solidFill>
                  <a:schemeClr val="dk1"/>
                </a:solidFill>
                <a:latin typeface="Calibri"/>
                <a:ea typeface="Calibri"/>
                <a:cs typeface="Calibri"/>
                <a:sym typeface="Calibri"/>
              </a:rPr>
              <a:t>Insetti impollinatori </a:t>
            </a:r>
            <a:r>
              <a:rPr lang="it-IT" sz="1800" b="1">
                <a:solidFill>
                  <a:schemeClr val="dk1"/>
                </a:solidFill>
                <a:latin typeface="Calibri"/>
                <a:ea typeface="Calibri"/>
                <a:cs typeface="Calibri"/>
                <a:sym typeface="Calibri"/>
              </a:rPr>
              <a:t>e prati no sfalcio</a:t>
            </a:r>
            <a:endParaRPr sz="1800" b="0" i="0" u="none" strike="noStrike" cap="none">
              <a:solidFill>
                <a:schemeClr val="dk1"/>
              </a:solidFill>
              <a:latin typeface="Arial"/>
              <a:ea typeface="Arial"/>
              <a:cs typeface="Arial"/>
              <a:sym typeface="Arial"/>
            </a:endParaRPr>
          </a:p>
        </p:txBody>
      </p:sp>
      <p:sp>
        <p:nvSpPr>
          <p:cNvPr id="218" name="Google Shape;218;g349d928c63d_0_1"/>
          <p:cNvSpPr txBox="1"/>
          <p:nvPr/>
        </p:nvSpPr>
        <p:spPr>
          <a:xfrm>
            <a:off x="-4778" y="1901950"/>
            <a:ext cx="15546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219" name="Google Shape;219;g349d928c63d_0_1"/>
          <p:cNvSpPr txBox="1"/>
          <p:nvPr/>
        </p:nvSpPr>
        <p:spPr>
          <a:xfrm>
            <a:off x="-9071" y="2692806"/>
            <a:ext cx="15546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220" name="Google Shape;220;g349d928c63d_0_1"/>
          <p:cNvSpPr txBox="1"/>
          <p:nvPr/>
        </p:nvSpPr>
        <p:spPr>
          <a:xfrm>
            <a:off x="0" y="3438134"/>
            <a:ext cx="15546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221" name="Google Shape;221;g349d928c63d_0_1"/>
          <p:cNvSpPr txBox="1"/>
          <p:nvPr/>
        </p:nvSpPr>
        <p:spPr>
          <a:xfrm>
            <a:off x="-4778" y="5000286"/>
            <a:ext cx="15594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222" name="Google Shape;222;g349d928c63d_0_1"/>
          <p:cNvSpPr txBox="1"/>
          <p:nvPr/>
        </p:nvSpPr>
        <p:spPr>
          <a:xfrm>
            <a:off x="-4778" y="4213801"/>
            <a:ext cx="15594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223" name="Google Shape;223;g349d928c63d_0_1"/>
          <p:cNvSpPr txBox="1"/>
          <p:nvPr/>
        </p:nvSpPr>
        <p:spPr>
          <a:xfrm>
            <a:off x="0" y="5629624"/>
            <a:ext cx="15546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224" name="Google Shape;224;g349d928c63d_0_1"/>
          <p:cNvSpPr txBox="1"/>
          <p:nvPr/>
        </p:nvSpPr>
        <p:spPr>
          <a:xfrm>
            <a:off x="0" y="6254774"/>
            <a:ext cx="1554600" cy="3387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225" name="Google Shape;225;g349d928c63d_0_1"/>
          <p:cNvSpPr txBox="1"/>
          <p:nvPr/>
        </p:nvSpPr>
        <p:spPr>
          <a:xfrm>
            <a:off x="1558771" y="5006604"/>
            <a:ext cx="103503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a:solidFill>
                  <a:schemeClr val="dk1"/>
                </a:solidFill>
                <a:latin typeface="Calibri"/>
                <a:ea typeface="Calibri"/>
                <a:cs typeface="Calibri"/>
                <a:sym typeface="Calibri"/>
              </a:rPr>
              <a:t>Pisa, Milano, altri luoghi per chi vuole</a:t>
            </a:r>
            <a:endParaRPr sz="1800" b="0" i="0" u="none" strike="noStrike" cap="none">
              <a:solidFill>
                <a:schemeClr val="dk1"/>
              </a:solidFill>
              <a:latin typeface="Arial"/>
              <a:ea typeface="Arial"/>
              <a:cs typeface="Arial"/>
              <a:sym typeface="Arial"/>
            </a:endParaRPr>
          </a:p>
        </p:txBody>
      </p:sp>
      <p:sp>
        <p:nvSpPr>
          <p:cNvPr id="226" name="Google Shape;226;g349d928c63d_0_1"/>
          <p:cNvSpPr txBox="1"/>
          <p:nvPr/>
        </p:nvSpPr>
        <p:spPr>
          <a:xfrm>
            <a:off x="1549700" y="6254774"/>
            <a:ext cx="62040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a:solidFill>
                  <a:schemeClr val="dk1"/>
                </a:solidFill>
                <a:latin typeface="Calibri"/>
                <a:ea typeface="Calibri"/>
                <a:cs typeface="Calibri"/>
                <a:sym typeface="Calibri"/>
              </a:rPr>
              <a:t>CNR IRET Pisa, </a:t>
            </a:r>
            <a:r>
              <a:rPr lang="it-IT" sz="1600" b="0" i="0" u="none" strike="noStrike" cap="none">
                <a:solidFill>
                  <a:schemeClr val="dk1"/>
                </a:solidFill>
                <a:latin typeface="Calibri"/>
                <a:ea typeface="Calibri"/>
                <a:cs typeface="Calibri"/>
                <a:sym typeface="Calibri"/>
              </a:rPr>
              <a:t>Univ. Milano Bicocca - Dip. Biotecnologie e Bioscienze </a:t>
            </a:r>
            <a:endParaRPr sz="1600" b="0" i="0" u="none" strike="noStrike" cap="none">
              <a:solidFill>
                <a:schemeClr val="dk1"/>
              </a:solidFill>
              <a:latin typeface="Calibri"/>
              <a:ea typeface="Calibri"/>
              <a:cs typeface="Calibri"/>
              <a:sym typeface="Calibri"/>
            </a:endParaRPr>
          </a:p>
        </p:txBody>
      </p:sp>
      <p:sp>
        <p:nvSpPr>
          <p:cNvPr id="227" name="Google Shape;227;g349d928c63d_0_1"/>
          <p:cNvSpPr txBox="1"/>
          <p:nvPr/>
        </p:nvSpPr>
        <p:spPr>
          <a:xfrm>
            <a:off x="1545404" y="3411329"/>
            <a:ext cx="10437300" cy="63300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Monitoraggio di insetti impollinatori in relazione</a:t>
            </a:r>
            <a:r>
              <a:rPr lang="it-IT" sz="1600">
                <a:solidFill>
                  <a:schemeClr val="dk1"/>
                </a:solidFill>
                <a:latin typeface="Calibri"/>
                <a:ea typeface="Calibri"/>
                <a:cs typeface="Calibri"/>
                <a:sym typeface="Calibri"/>
              </a:rPr>
              <a:t> alla gestione delle cotiche erbose (erba alta no falcio)</a:t>
            </a:r>
            <a:endParaRPr sz="1800" b="0" i="0" u="none" strike="noStrike" cap="none">
              <a:solidFill>
                <a:schemeClr val="dk1"/>
              </a:solidFill>
              <a:latin typeface="Arial"/>
              <a:ea typeface="Arial"/>
              <a:cs typeface="Arial"/>
              <a:sym typeface="Arial"/>
            </a:endParaRPr>
          </a:p>
          <a:p>
            <a:pPr marL="0" marR="0" lvl="0" indent="0" algn="just" rtl="0">
              <a:lnSpc>
                <a:spcPct val="107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g349d928c63d_0_1"/>
          <p:cNvSpPr txBox="1"/>
          <p:nvPr/>
        </p:nvSpPr>
        <p:spPr>
          <a:xfrm>
            <a:off x="1554477" y="5626565"/>
            <a:ext cx="104301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a:solidFill>
                  <a:schemeClr val="dk1"/>
                </a:solidFill>
                <a:latin typeface="Calibri"/>
                <a:ea typeface="Calibri"/>
                <a:cs typeface="Calibri"/>
                <a:sym typeface="Calibri"/>
              </a:rPr>
              <a:t>Giorni alterni durante la settimana e nelle ore meridiane (in giorni di bel tempo)</a:t>
            </a:r>
            <a:endParaRPr sz="1800" b="0" i="0" u="none" strike="noStrike" cap="none">
              <a:solidFill>
                <a:schemeClr val="dk1"/>
              </a:solidFill>
              <a:latin typeface="Arial"/>
              <a:ea typeface="Arial"/>
              <a:cs typeface="Arial"/>
              <a:sym typeface="Arial"/>
            </a:endParaRPr>
          </a:p>
        </p:txBody>
      </p:sp>
      <p:sp>
        <p:nvSpPr>
          <p:cNvPr id="229" name="Google Shape;229;g349d928c63d_0_1"/>
          <p:cNvSpPr txBox="1"/>
          <p:nvPr/>
        </p:nvSpPr>
        <p:spPr>
          <a:xfrm>
            <a:off x="1549700" y="4216554"/>
            <a:ext cx="9714600" cy="60210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Ricercatori NBFC community</a:t>
            </a:r>
            <a:endParaRPr sz="1800" b="0" i="0" u="none" strike="noStrike" cap="none">
              <a:solidFill>
                <a:schemeClr val="dk1"/>
              </a:solidFill>
              <a:latin typeface="Arial"/>
              <a:ea typeface="Arial"/>
              <a:cs typeface="Arial"/>
              <a:sym typeface="Arial"/>
            </a:endParaRPr>
          </a:p>
          <a:p>
            <a:pPr marL="0" marR="0" lvl="0" indent="0" algn="just" rtl="0">
              <a:lnSpc>
                <a:spcPct val="107000"/>
              </a:lnSpc>
              <a:spcBef>
                <a:spcPts val="0"/>
              </a:spcBef>
              <a:spcAft>
                <a:spcPts val="0"/>
              </a:spcAft>
              <a:buClr>
                <a:srgbClr val="000000"/>
              </a:buClr>
              <a:buSzPts val="1600"/>
              <a:buFont typeface="Arial"/>
              <a:buNone/>
            </a:pPr>
            <a:endParaRPr sz="1600" b="0" i="0" u="none" strike="noStrike" cap="none">
              <a:solidFill>
                <a:schemeClr val="dk1"/>
              </a:solidFill>
              <a:latin typeface="Calibri"/>
              <a:ea typeface="Calibri"/>
              <a:cs typeface="Calibri"/>
              <a:sym typeface="Calibri"/>
            </a:endParaRPr>
          </a:p>
        </p:txBody>
      </p:sp>
      <p:sp>
        <p:nvSpPr>
          <p:cNvPr id="230" name="Google Shape;230;g349d928c63d_0_1"/>
          <p:cNvSpPr txBox="1"/>
          <p:nvPr/>
        </p:nvSpPr>
        <p:spPr>
          <a:xfrm>
            <a:off x="838200" y="59515"/>
            <a:ext cx="9780600" cy="1325700"/>
          </a:xfrm>
          <a:prstGeom prst="rect">
            <a:avLst/>
          </a:prstGeom>
          <a:noFill/>
          <a:ln>
            <a:noFill/>
          </a:ln>
        </p:spPr>
        <p:txBody>
          <a:bodyPr spcFirstLastPara="1" wrap="square" lIns="91425" tIns="45700" rIns="91425" bIns="45700" anchor="ctr" anchorCtr="0">
            <a:normAutofit fontScale="85000"/>
          </a:bodyPr>
          <a:lstStyle/>
          <a:p>
            <a:pPr marL="0" marR="0" lvl="0" indent="0" algn="l" rtl="0">
              <a:lnSpc>
                <a:spcPct val="90000"/>
              </a:lnSpc>
              <a:spcBef>
                <a:spcPts val="0"/>
              </a:spcBef>
              <a:spcAft>
                <a:spcPts val="0"/>
              </a:spcAft>
              <a:buClr>
                <a:schemeClr val="dk1"/>
              </a:buClr>
              <a:buSzPct val="117647"/>
              <a:buFont typeface="Play"/>
              <a:buNone/>
            </a:pPr>
            <a:r>
              <a:rPr lang="it-IT" sz="4400" b="0" i="0" u="none" strike="noStrike" cap="none">
                <a:solidFill>
                  <a:schemeClr val="dk1"/>
                </a:solidFill>
                <a:latin typeface="Play"/>
                <a:ea typeface="Play"/>
                <a:cs typeface="Play"/>
                <a:sym typeface="Play"/>
              </a:rPr>
              <a:t>Attività di monitoraggio NBFC armonizzata e </a:t>
            </a:r>
            <a:r>
              <a:rPr lang="it-IT" sz="4400" b="1" i="0" u="none" strike="noStrike" cap="none">
                <a:solidFill>
                  <a:schemeClr val="dk1"/>
                </a:solidFill>
                <a:latin typeface="Play"/>
                <a:ea typeface="Play"/>
                <a:cs typeface="Play"/>
                <a:sym typeface="Play"/>
              </a:rPr>
              <a:t>congiunta tra gruppi di ricercatori</a:t>
            </a:r>
            <a:endParaRPr sz="4400" b="1" i="0" u="none" strike="noStrike" cap="none">
              <a:solidFill>
                <a:schemeClr val="dk1"/>
              </a:solidFill>
              <a:latin typeface="Play"/>
              <a:ea typeface="Play"/>
              <a:cs typeface="Play"/>
              <a:sym typeface="Play"/>
            </a:endParaRPr>
          </a:p>
        </p:txBody>
      </p:sp>
      <p:sp>
        <p:nvSpPr>
          <p:cNvPr id="231" name="Google Shape;231;g349d928c63d_0_1"/>
          <p:cNvSpPr txBox="1"/>
          <p:nvPr/>
        </p:nvSpPr>
        <p:spPr>
          <a:xfrm>
            <a:off x="1545404" y="2608857"/>
            <a:ext cx="101802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Le ipotesi da testare riguardano il confronto </a:t>
            </a:r>
            <a:r>
              <a:rPr lang="it-IT" sz="1600">
                <a:solidFill>
                  <a:schemeClr val="dk1"/>
                </a:solidFill>
                <a:latin typeface="Calibri"/>
                <a:ea typeface="Calibri"/>
                <a:cs typeface="Calibri"/>
                <a:sym typeface="Calibri"/>
              </a:rPr>
              <a:t>di aree ad erba alte e aree frequentemente sfalciate per quel che riguarda gli insetti impollinatori, aree no sfalcio</a:t>
            </a:r>
            <a:endParaRPr sz="1800" b="0" i="0" u="none" strike="noStrike" cap="none">
              <a:solidFill>
                <a:schemeClr val="dk1"/>
              </a:solidFill>
              <a:latin typeface="Arial"/>
              <a:ea typeface="Arial"/>
              <a:cs typeface="Arial"/>
              <a:sym typeface="Arial"/>
            </a:endParaRPr>
          </a:p>
        </p:txBody>
      </p:sp>
      <p:pic>
        <p:nvPicPr>
          <p:cNvPr id="232" name="Google Shape;232;g349d928c63d_0_1" descr="A person looking through a microscope&#10;&#10;AI-generated content may be incorrect."/>
          <p:cNvPicPr preferRelativeResize="0"/>
          <p:nvPr/>
        </p:nvPicPr>
        <p:blipFill rotWithShape="1">
          <a:blip r:embed="rId3">
            <a:alphaModFix/>
          </a:blip>
          <a:srcRect/>
          <a:stretch/>
        </p:blipFill>
        <p:spPr>
          <a:xfrm>
            <a:off x="10875554" y="-100584"/>
            <a:ext cx="1096355" cy="1096355"/>
          </a:xfrm>
          <a:prstGeom prst="rect">
            <a:avLst/>
          </a:prstGeom>
          <a:noFill/>
          <a:ln>
            <a:noFill/>
          </a:ln>
        </p:spPr>
      </p:pic>
      <p:sp>
        <p:nvSpPr>
          <p:cNvPr id="233" name="Google Shape;233;g349d928c63d_0_1"/>
          <p:cNvSpPr txBox="1"/>
          <p:nvPr/>
        </p:nvSpPr>
        <p:spPr>
          <a:xfrm>
            <a:off x="10330543" y="953489"/>
            <a:ext cx="1861481" cy="707846"/>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CITTÁ</a:t>
            </a:r>
            <a:endParaRPr sz="4000" b="1" i="0" u="none" strike="noStrike" cap="none" dirty="0">
              <a:solidFill>
                <a:schemeClr val="lt1"/>
              </a:solidFill>
              <a:latin typeface="Arial"/>
              <a:ea typeface="Arial"/>
              <a:cs typeface="Arial"/>
              <a:sym typeface="Arial"/>
            </a:endParaRPr>
          </a:p>
        </p:txBody>
      </p:sp>
      <p:sp>
        <p:nvSpPr>
          <p:cNvPr id="234" name="Google Shape;234;g349d928c63d_0_1"/>
          <p:cNvSpPr txBox="1"/>
          <p:nvPr/>
        </p:nvSpPr>
        <p:spPr>
          <a:xfrm>
            <a:off x="10330543" y="1579170"/>
            <a:ext cx="1861481" cy="52320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 community</a:t>
            </a:r>
            <a:endParaRPr sz="1400" b="1" i="0" u="none" strike="noStrike" cap="none">
              <a:solidFill>
                <a:schemeClr val="lt1"/>
              </a:solidFill>
              <a:latin typeface="Arial"/>
              <a:ea typeface="Arial"/>
              <a:cs typeface="Arial"/>
              <a:sym typeface="Arial"/>
            </a:endParaRPr>
          </a:p>
        </p:txBody>
      </p:sp>
      <p:sp>
        <p:nvSpPr>
          <p:cNvPr id="235" name="Google Shape;235;g349d928c63d_0_1"/>
          <p:cNvSpPr txBox="1"/>
          <p:nvPr/>
        </p:nvSpPr>
        <p:spPr>
          <a:xfrm>
            <a:off x="9808029" y="6145122"/>
            <a:ext cx="2382447" cy="70784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INSETTI</a:t>
            </a:r>
            <a:endParaRPr sz="4000" b="1" i="0" u="none" strike="noStrike" cap="none" dirty="0">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16"/>
          <p:cNvSpPr txBox="1"/>
          <p:nvPr/>
        </p:nvSpPr>
        <p:spPr>
          <a:xfrm>
            <a:off x="-7547" y="1379338"/>
            <a:ext cx="8625300" cy="3522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1600"/>
              <a:buFont typeface="Arial"/>
              <a:buNone/>
            </a:pPr>
            <a:r>
              <a:rPr lang="it-IT" sz="1600" b="0" i="0" u="sng" strike="noStrike" cap="none">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paolo.biella@unimib.it</a:t>
            </a:r>
            <a:endParaRPr sz="1400" b="0" i="0" u="none" strike="noStrike" cap="none">
              <a:solidFill>
                <a:srgbClr val="000000"/>
              </a:solidFill>
              <a:latin typeface="Arial"/>
              <a:ea typeface="Arial"/>
              <a:cs typeface="Arial"/>
              <a:sym typeface="Arial"/>
            </a:endParaRPr>
          </a:p>
        </p:txBody>
      </p:sp>
      <p:sp>
        <p:nvSpPr>
          <p:cNvPr id="265" name="Google Shape;265;p16"/>
          <p:cNvSpPr txBox="1"/>
          <p:nvPr/>
        </p:nvSpPr>
        <p:spPr>
          <a:xfrm>
            <a:off x="1545405" y="1900978"/>
            <a:ext cx="10180323"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1" i="0" u="none" strike="noStrike" cap="none">
                <a:solidFill>
                  <a:schemeClr val="dk1"/>
                </a:solidFill>
                <a:latin typeface="Calibri"/>
                <a:ea typeface="Calibri"/>
                <a:cs typeface="Calibri"/>
                <a:sym typeface="Calibri"/>
              </a:rPr>
              <a:t>Insetti impollinatori in realtà urbane</a:t>
            </a:r>
            <a:endParaRPr sz="1800" b="0" i="0" u="none" strike="noStrike" cap="none">
              <a:solidFill>
                <a:schemeClr val="dk1"/>
              </a:solidFill>
              <a:latin typeface="Arial"/>
              <a:ea typeface="Arial"/>
              <a:cs typeface="Arial"/>
              <a:sym typeface="Arial"/>
            </a:endParaRPr>
          </a:p>
        </p:txBody>
      </p:sp>
      <p:sp>
        <p:nvSpPr>
          <p:cNvPr id="266" name="Google Shape;266;p16"/>
          <p:cNvSpPr txBox="1"/>
          <p:nvPr/>
        </p:nvSpPr>
        <p:spPr>
          <a:xfrm>
            <a:off x="-4778" y="1901950"/>
            <a:ext cx="1554478"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Habitat</a:t>
            </a:r>
            <a:endParaRPr sz="1600" b="1" i="0" u="none" strike="noStrike" cap="none">
              <a:solidFill>
                <a:schemeClr val="lt1"/>
              </a:solidFill>
              <a:latin typeface="Arial"/>
              <a:ea typeface="Arial"/>
              <a:cs typeface="Arial"/>
              <a:sym typeface="Arial"/>
            </a:endParaRPr>
          </a:p>
        </p:txBody>
      </p:sp>
      <p:sp>
        <p:nvSpPr>
          <p:cNvPr id="267" name="Google Shape;267;p16"/>
          <p:cNvSpPr txBox="1"/>
          <p:nvPr/>
        </p:nvSpPr>
        <p:spPr>
          <a:xfrm>
            <a:off x="-9071" y="2692806"/>
            <a:ext cx="1554479"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Obiettivo</a:t>
            </a:r>
            <a:endParaRPr sz="1400" b="0" i="0" u="none" strike="noStrike" cap="none">
              <a:solidFill>
                <a:srgbClr val="000000"/>
              </a:solidFill>
              <a:latin typeface="Arial"/>
              <a:ea typeface="Arial"/>
              <a:cs typeface="Arial"/>
              <a:sym typeface="Arial"/>
            </a:endParaRPr>
          </a:p>
        </p:txBody>
      </p:sp>
      <p:sp>
        <p:nvSpPr>
          <p:cNvPr id="268" name="Google Shape;268;p16"/>
          <p:cNvSpPr txBox="1"/>
          <p:nvPr/>
        </p:nvSpPr>
        <p:spPr>
          <a:xfrm>
            <a:off x="0" y="3438134"/>
            <a:ext cx="1554480"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Attività</a:t>
            </a:r>
            <a:endParaRPr sz="1400" b="0" i="0" u="none" strike="noStrike" cap="none">
              <a:solidFill>
                <a:srgbClr val="000000"/>
              </a:solidFill>
              <a:latin typeface="Arial"/>
              <a:ea typeface="Arial"/>
              <a:cs typeface="Arial"/>
              <a:sym typeface="Arial"/>
            </a:endParaRPr>
          </a:p>
        </p:txBody>
      </p:sp>
      <p:sp>
        <p:nvSpPr>
          <p:cNvPr id="269" name="Google Shape;269;p16"/>
          <p:cNvSpPr txBox="1"/>
          <p:nvPr/>
        </p:nvSpPr>
        <p:spPr>
          <a:xfrm>
            <a:off x="-4778" y="5000286"/>
            <a:ext cx="1559255"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Regione</a:t>
            </a:r>
            <a:endParaRPr sz="1400" b="0" i="0" u="none" strike="noStrike" cap="none">
              <a:solidFill>
                <a:srgbClr val="000000"/>
              </a:solidFill>
              <a:latin typeface="Arial"/>
              <a:ea typeface="Arial"/>
              <a:cs typeface="Arial"/>
              <a:sym typeface="Arial"/>
            </a:endParaRPr>
          </a:p>
        </p:txBody>
      </p:sp>
      <p:sp>
        <p:nvSpPr>
          <p:cNvPr id="270" name="Google Shape;270;p16"/>
          <p:cNvSpPr txBox="1"/>
          <p:nvPr/>
        </p:nvSpPr>
        <p:spPr>
          <a:xfrm>
            <a:off x="-4778" y="4213801"/>
            <a:ext cx="1559258"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Operatori</a:t>
            </a:r>
            <a:endParaRPr sz="1400" b="0" i="0" u="none" strike="noStrike" cap="none">
              <a:solidFill>
                <a:srgbClr val="000000"/>
              </a:solidFill>
              <a:latin typeface="Arial"/>
              <a:ea typeface="Arial"/>
              <a:cs typeface="Arial"/>
              <a:sym typeface="Arial"/>
            </a:endParaRPr>
          </a:p>
        </p:txBody>
      </p:sp>
      <p:sp>
        <p:nvSpPr>
          <p:cNvPr id="271" name="Google Shape;271;p16"/>
          <p:cNvSpPr txBox="1"/>
          <p:nvPr/>
        </p:nvSpPr>
        <p:spPr>
          <a:xfrm>
            <a:off x="0" y="5629624"/>
            <a:ext cx="1554477"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Durata</a:t>
            </a:r>
            <a:endParaRPr sz="1400" b="0" i="0" u="none" strike="noStrike" cap="none">
              <a:solidFill>
                <a:srgbClr val="000000"/>
              </a:solidFill>
              <a:latin typeface="Arial"/>
              <a:ea typeface="Arial"/>
              <a:cs typeface="Arial"/>
              <a:sym typeface="Arial"/>
            </a:endParaRPr>
          </a:p>
        </p:txBody>
      </p:sp>
      <p:sp>
        <p:nvSpPr>
          <p:cNvPr id="272" name="Google Shape;272;p16"/>
          <p:cNvSpPr txBox="1"/>
          <p:nvPr/>
        </p:nvSpPr>
        <p:spPr>
          <a:xfrm>
            <a:off x="0" y="6254774"/>
            <a:ext cx="1554477" cy="338554"/>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1" i="0" u="none" strike="noStrike" cap="none">
                <a:solidFill>
                  <a:schemeClr val="lt1"/>
                </a:solidFill>
                <a:latin typeface="Arial"/>
                <a:ea typeface="Arial"/>
                <a:cs typeface="Arial"/>
                <a:sym typeface="Arial"/>
              </a:rPr>
              <a:t>Enti</a:t>
            </a:r>
            <a:endParaRPr sz="1400" b="0" i="0" u="none" strike="noStrike" cap="none">
              <a:solidFill>
                <a:srgbClr val="000000"/>
              </a:solidFill>
              <a:latin typeface="Arial"/>
              <a:ea typeface="Arial"/>
              <a:cs typeface="Arial"/>
              <a:sym typeface="Arial"/>
            </a:endParaRPr>
          </a:p>
        </p:txBody>
      </p:sp>
      <p:sp>
        <p:nvSpPr>
          <p:cNvPr id="273" name="Google Shape;273;p16"/>
          <p:cNvSpPr txBox="1"/>
          <p:nvPr/>
        </p:nvSpPr>
        <p:spPr>
          <a:xfrm>
            <a:off x="1558771" y="5006604"/>
            <a:ext cx="103503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Varie città (es. Milano, Torino, Firenze, Bologna, Roma, Napoli, Siena etc)</a:t>
            </a:r>
            <a:endParaRPr sz="1800" b="0" i="0" u="none" strike="noStrike" cap="none">
              <a:solidFill>
                <a:schemeClr val="dk1"/>
              </a:solidFill>
              <a:latin typeface="Arial"/>
              <a:ea typeface="Arial"/>
              <a:cs typeface="Arial"/>
              <a:sym typeface="Arial"/>
            </a:endParaRPr>
          </a:p>
        </p:txBody>
      </p:sp>
      <p:sp>
        <p:nvSpPr>
          <p:cNvPr id="274" name="Google Shape;274;p16"/>
          <p:cNvSpPr txBox="1"/>
          <p:nvPr/>
        </p:nvSpPr>
        <p:spPr>
          <a:xfrm>
            <a:off x="1549700" y="6254774"/>
            <a:ext cx="620395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Univ. Milano Bicocca - Dip. Biotecnologie e Bioscienze </a:t>
            </a:r>
            <a:endParaRPr sz="1600" b="0" i="0" u="none" strike="noStrike" cap="none">
              <a:solidFill>
                <a:schemeClr val="dk1"/>
              </a:solidFill>
              <a:latin typeface="Calibri"/>
              <a:ea typeface="Calibri"/>
              <a:cs typeface="Calibri"/>
              <a:sym typeface="Calibri"/>
            </a:endParaRPr>
          </a:p>
        </p:txBody>
      </p:sp>
      <p:sp>
        <p:nvSpPr>
          <p:cNvPr id="275" name="Google Shape;275;p16"/>
          <p:cNvSpPr txBox="1"/>
          <p:nvPr/>
        </p:nvSpPr>
        <p:spPr>
          <a:xfrm>
            <a:off x="1545404" y="3411329"/>
            <a:ext cx="10437285" cy="64203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Monitoraggio di insetti impollinatori in realtà urbane, in relazione alla qualità e tipologia del verde ornamentale. </a:t>
            </a:r>
            <a:endParaRPr sz="1800" b="0" i="0" u="none" strike="noStrike" cap="none">
              <a:solidFill>
                <a:schemeClr val="dk1"/>
              </a:solidFill>
              <a:latin typeface="Arial"/>
              <a:ea typeface="Arial"/>
              <a:cs typeface="Arial"/>
              <a:sym typeface="Arial"/>
            </a:endParaRPr>
          </a:p>
          <a:p>
            <a:pPr marL="0" marR="0" lvl="0" indent="0" algn="just" rtl="0">
              <a:lnSpc>
                <a:spcPct val="107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6" name="Google Shape;276;p16"/>
          <p:cNvSpPr txBox="1"/>
          <p:nvPr/>
        </p:nvSpPr>
        <p:spPr>
          <a:xfrm>
            <a:off x="1554477" y="5626565"/>
            <a:ext cx="10429965"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Tutta la settimana in giorni di bel tempo</a:t>
            </a:r>
            <a:endParaRPr sz="1800" b="0" i="0" u="none" strike="noStrike" cap="none">
              <a:solidFill>
                <a:schemeClr val="dk1"/>
              </a:solidFill>
              <a:latin typeface="Arial"/>
              <a:ea typeface="Arial"/>
              <a:cs typeface="Arial"/>
              <a:sym typeface="Arial"/>
            </a:endParaRPr>
          </a:p>
        </p:txBody>
      </p:sp>
      <p:sp>
        <p:nvSpPr>
          <p:cNvPr id="277" name="Google Shape;277;p16"/>
          <p:cNvSpPr txBox="1"/>
          <p:nvPr/>
        </p:nvSpPr>
        <p:spPr>
          <a:xfrm>
            <a:off x="1549700" y="4216554"/>
            <a:ext cx="9714592" cy="607539"/>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Ricercatori NBFC community</a:t>
            </a:r>
            <a:endParaRPr sz="1800" b="0" i="0" u="none" strike="noStrike" cap="none">
              <a:solidFill>
                <a:schemeClr val="dk1"/>
              </a:solidFill>
              <a:latin typeface="Arial"/>
              <a:ea typeface="Arial"/>
              <a:cs typeface="Arial"/>
              <a:sym typeface="Arial"/>
            </a:endParaRPr>
          </a:p>
          <a:p>
            <a:pPr marL="0" marR="0" lvl="0" indent="0" algn="just" rtl="0">
              <a:lnSpc>
                <a:spcPct val="107000"/>
              </a:lnSpc>
              <a:spcBef>
                <a:spcPts val="0"/>
              </a:spcBef>
              <a:spcAft>
                <a:spcPts val="0"/>
              </a:spcAft>
              <a:buClr>
                <a:srgbClr val="000000"/>
              </a:buClr>
              <a:buSzPts val="1600"/>
              <a:buFont typeface="Arial"/>
              <a:buNone/>
            </a:pPr>
            <a:endParaRPr sz="1600" b="0" i="0" u="none" strike="noStrike" cap="none">
              <a:solidFill>
                <a:schemeClr val="dk1"/>
              </a:solidFill>
              <a:latin typeface="Calibri"/>
              <a:ea typeface="Calibri"/>
              <a:cs typeface="Calibri"/>
              <a:sym typeface="Calibri"/>
            </a:endParaRPr>
          </a:p>
        </p:txBody>
      </p:sp>
      <p:sp>
        <p:nvSpPr>
          <p:cNvPr id="278" name="Google Shape;278;p16"/>
          <p:cNvSpPr txBox="1"/>
          <p:nvPr/>
        </p:nvSpPr>
        <p:spPr>
          <a:xfrm>
            <a:off x="838200" y="59515"/>
            <a:ext cx="9780505" cy="1325563"/>
          </a:xfrm>
          <a:prstGeom prst="rect">
            <a:avLst/>
          </a:prstGeom>
          <a:noFill/>
          <a:ln>
            <a:noFill/>
          </a:ln>
        </p:spPr>
        <p:txBody>
          <a:bodyPr spcFirstLastPara="1" wrap="square" lIns="91425" tIns="45700" rIns="91425" bIns="45700" anchor="ctr" anchorCtr="0">
            <a:normAutofit fontScale="85000" lnSpcReduction="10000"/>
          </a:bodyPr>
          <a:lstStyle/>
          <a:p>
            <a:pPr marL="0" marR="0" lvl="0" indent="0" algn="l" rtl="0">
              <a:lnSpc>
                <a:spcPct val="90000"/>
              </a:lnSpc>
              <a:spcBef>
                <a:spcPts val="0"/>
              </a:spcBef>
              <a:spcAft>
                <a:spcPts val="0"/>
              </a:spcAft>
              <a:buClr>
                <a:schemeClr val="dk1"/>
              </a:buClr>
              <a:buSzPct val="117647"/>
              <a:buFont typeface="Play"/>
              <a:buNone/>
            </a:pPr>
            <a:r>
              <a:rPr lang="it-IT" sz="4400" b="0" i="0" u="none" strike="noStrike" cap="none">
                <a:solidFill>
                  <a:schemeClr val="dk1"/>
                </a:solidFill>
                <a:latin typeface="Play"/>
                <a:ea typeface="Play"/>
                <a:cs typeface="Play"/>
                <a:sym typeface="Play"/>
              </a:rPr>
              <a:t>Attività di monitoraggio NBFC armonizzata e </a:t>
            </a:r>
            <a:r>
              <a:rPr lang="it-IT" sz="4400" b="1" i="0" u="none" strike="noStrike" cap="none">
                <a:solidFill>
                  <a:schemeClr val="dk1"/>
                </a:solidFill>
                <a:latin typeface="Play"/>
                <a:ea typeface="Play"/>
                <a:cs typeface="Play"/>
                <a:sym typeface="Play"/>
              </a:rPr>
              <a:t>congiunta tra gruppi di ricercatori</a:t>
            </a:r>
            <a:endParaRPr sz="4400" b="1" i="0" u="none" strike="noStrike" cap="none">
              <a:solidFill>
                <a:schemeClr val="dk1"/>
              </a:solidFill>
              <a:latin typeface="Play"/>
              <a:ea typeface="Play"/>
              <a:cs typeface="Play"/>
              <a:sym typeface="Play"/>
            </a:endParaRPr>
          </a:p>
        </p:txBody>
      </p:sp>
      <p:sp>
        <p:nvSpPr>
          <p:cNvPr id="279" name="Google Shape;279;p16"/>
          <p:cNvSpPr txBox="1"/>
          <p:nvPr/>
        </p:nvSpPr>
        <p:spPr>
          <a:xfrm>
            <a:off x="1545404" y="2608857"/>
            <a:ext cx="10180323" cy="5847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it-IT" sz="1600" b="0" i="0" u="none" strike="noStrike" cap="none">
                <a:solidFill>
                  <a:schemeClr val="dk1"/>
                </a:solidFill>
                <a:latin typeface="Calibri"/>
                <a:ea typeface="Calibri"/>
                <a:cs typeface="Calibri"/>
                <a:sym typeface="Calibri"/>
              </a:rPr>
              <a:t>Le ipotesi da testare riguardano il confronto sia tra varietà ornamentali utilizzate e sia tra tipologia di area verde (parco pubblico, orto botanico, giardino di villa storica).</a:t>
            </a:r>
            <a:endParaRPr sz="1800" b="0" i="0" u="none" strike="noStrike" cap="none">
              <a:solidFill>
                <a:schemeClr val="dk1"/>
              </a:solidFill>
              <a:latin typeface="Arial"/>
              <a:ea typeface="Arial"/>
              <a:cs typeface="Arial"/>
              <a:sym typeface="Arial"/>
            </a:endParaRPr>
          </a:p>
        </p:txBody>
      </p:sp>
      <p:pic>
        <p:nvPicPr>
          <p:cNvPr id="280" name="Google Shape;280;p16" descr="A person looking through a microscope&#10;&#10;AI-generated content may be incorrect."/>
          <p:cNvPicPr preferRelativeResize="0"/>
          <p:nvPr/>
        </p:nvPicPr>
        <p:blipFill rotWithShape="1">
          <a:blip r:embed="rId4">
            <a:alphaModFix/>
          </a:blip>
          <a:srcRect/>
          <a:stretch/>
        </p:blipFill>
        <p:spPr>
          <a:xfrm>
            <a:off x="10875554" y="-100584"/>
            <a:ext cx="1096355" cy="1096355"/>
          </a:xfrm>
          <a:prstGeom prst="rect">
            <a:avLst/>
          </a:prstGeom>
          <a:noFill/>
          <a:ln>
            <a:noFill/>
          </a:ln>
        </p:spPr>
      </p:pic>
      <p:sp>
        <p:nvSpPr>
          <p:cNvPr id="281" name="Google Shape;281;p16"/>
          <p:cNvSpPr txBox="1"/>
          <p:nvPr/>
        </p:nvSpPr>
        <p:spPr>
          <a:xfrm>
            <a:off x="10363200" y="953489"/>
            <a:ext cx="1828800" cy="707886"/>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dirty="0">
                <a:solidFill>
                  <a:schemeClr val="lt1"/>
                </a:solidFill>
                <a:latin typeface="Arial"/>
                <a:ea typeface="Arial"/>
                <a:cs typeface="Arial"/>
                <a:sym typeface="Arial"/>
              </a:rPr>
              <a:t>CITTÁ</a:t>
            </a:r>
            <a:endParaRPr sz="4000" b="1" i="0" u="none" strike="noStrike" cap="none" dirty="0">
              <a:solidFill>
                <a:schemeClr val="lt1"/>
              </a:solidFill>
              <a:latin typeface="Arial"/>
              <a:ea typeface="Arial"/>
              <a:cs typeface="Arial"/>
              <a:sym typeface="Arial"/>
            </a:endParaRPr>
          </a:p>
        </p:txBody>
      </p:sp>
      <p:sp>
        <p:nvSpPr>
          <p:cNvPr id="282" name="Google Shape;282;p16"/>
          <p:cNvSpPr txBox="1"/>
          <p:nvPr/>
        </p:nvSpPr>
        <p:spPr>
          <a:xfrm>
            <a:off x="10363200" y="1579170"/>
            <a:ext cx="1828800" cy="523220"/>
          </a:xfrm>
          <a:prstGeom prst="rect">
            <a:avLst/>
          </a:prstGeom>
          <a:solidFill>
            <a:schemeClr val="accent5"/>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Scientists NBFC community</a:t>
            </a:r>
            <a:endParaRPr sz="1400" b="1" i="0" u="none" strike="noStrike" cap="none">
              <a:solidFill>
                <a:schemeClr val="lt1"/>
              </a:solidFill>
              <a:latin typeface="Arial"/>
              <a:ea typeface="Arial"/>
              <a:cs typeface="Arial"/>
              <a:sym typeface="Arial"/>
            </a:endParaRPr>
          </a:p>
        </p:txBody>
      </p:sp>
      <p:sp>
        <p:nvSpPr>
          <p:cNvPr id="283" name="Google Shape;283;p16"/>
          <p:cNvSpPr txBox="1"/>
          <p:nvPr/>
        </p:nvSpPr>
        <p:spPr>
          <a:xfrm>
            <a:off x="9971314" y="6145122"/>
            <a:ext cx="2219162" cy="707886"/>
          </a:xfrm>
          <a:prstGeom prst="rect">
            <a:avLst/>
          </a:prstGeom>
          <a:solidFill>
            <a:schemeClr val="dk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it-IT" sz="4000" b="1" i="0" u="none" strike="noStrike" cap="none">
                <a:solidFill>
                  <a:schemeClr val="lt1"/>
                </a:solidFill>
                <a:latin typeface="Arial"/>
                <a:ea typeface="Arial"/>
                <a:cs typeface="Arial"/>
                <a:sym typeface="Arial"/>
              </a:rPr>
              <a:t>INSETTI</a:t>
            </a:r>
            <a:endParaRPr sz="4000" b="1"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969</Words>
  <Application>Microsoft Macintosh PowerPoint</Application>
  <PresentationFormat>Widescreen</PresentationFormat>
  <Paragraphs>152</Paragraphs>
  <Slides>10</Slides>
  <Notes>10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Calibri</vt:lpstr>
      <vt:lpstr>Play</vt:lpstr>
      <vt:lpstr>Arial</vt:lpstr>
      <vt:lpstr>Office Theme</vt:lpstr>
      <vt:lpstr>Biodiversity Sampling Week</vt:lpstr>
      <vt:lpstr>Attività di monitoraggio NBFC armonizzata e congiunta tra gruppi di ricercatori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Maria Cristina Mangano</dc:creator>
  <cp:lastModifiedBy>andrea.galimberti@unimib.it</cp:lastModifiedBy>
  <cp:revision>1</cp:revision>
  <dcterms:created xsi:type="dcterms:W3CDTF">2025-02-27T15:31:13Z</dcterms:created>
  <dcterms:modified xsi:type="dcterms:W3CDTF">2025-04-14T10:04:04Z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d0b24d-6422-44b0-b3de-abb3a9e8c81a_Enabled">
    <vt:lpwstr>true</vt:lpwstr>
  </property>
  <property fmtid="{D5CDD505-2E9C-101B-9397-08002B2CF9AE}" pid="3" name="MSIP_Label_2ad0b24d-6422-44b0-b3de-abb3a9e8c81a_SetDate">
    <vt:lpwstr>2025-03-10T08:16:14Z</vt:lpwstr>
  </property>
  <property fmtid="{D5CDD505-2E9C-101B-9397-08002B2CF9AE}" pid="4" name="MSIP_Label_2ad0b24d-6422-44b0-b3de-abb3a9e8c81a_Method">
    <vt:lpwstr>Standard</vt:lpwstr>
  </property>
  <property fmtid="{D5CDD505-2E9C-101B-9397-08002B2CF9AE}" pid="5" name="MSIP_Label_2ad0b24d-6422-44b0-b3de-abb3a9e8c81a_Name">
    <vt:lpwstr>defa4170-0d19-0005-0004-bc88714345d2</vt:lpwstr>
  </property>
  <property fmtid="{D5CDD505-2E9C-101B-9397-08002B2CF9AE}" pid="6" name="MSIP_Label_2ad0b24d-6422-44b0-b3de-abb3a9e8c81a_SiteId">
    <vt:lpwstr>2fcfe26a-bb62-46b0-b1e3-28f9da0c45fd</vt:lpwstr>
  </property>
  <property fmtid="{D5CDD505-2E9C-101B-9397-08002B2CF9AE}" pid="7" name="MSIP_Label_2ad0b24d-6422-44b0-b3de-abb3a9e8c81a_ActionId">
    <vt:lpwstr>7eaa5e6d-20f4-4484-b60c-f286ebba861f</vt:lpwstr>
  </property>
  <property fmtid="{D5CDD505-2E9C-101B-9397-08002B2CF9AE}" pid="8" name="MSIP_Label_2ad0b24d-6422-44b0-b3de-abb3a9e8c81a_ContentBits">
    <vt:lpwstr>0</vt:lpwstr>
  </property>
  <property fmtid="{D5CDD505-2E9C-101B-9397-08002B2CF9AE}" pid="9" name="MSIP_Label_2ad0b24d-6422-44b0-b3de-abb3a9e8c81a_Tag">
    <vt:lpwstr>50, 3, 0, 1</vt:lpwstr>
  </property>
</Properties>
</file>