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Play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iONGXbubuqVFu94ZMlqhc51pkV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-regular.fntdata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Play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3" name="Google Shape;22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2" name="Google Shape;25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1.jpg"/><Relationship Id="rId5" Type="http://schemas.openxmlformats.org/officeDocument/2006/relationships/image" Target="../media/image11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niccolo.fattorini@unisi.it" TargetMode="External"/><Relationship Id="rId4" Type="http://schemas.openxmlformats.org/officeDocument/2006/relationships/hyperlink" Target="mailto:giulia.ferrari@fmach.it" TargetMode="External"/><Relationship Id="rId5" Type="http://schemas.openxmlformats.org/officeDocument/2006/relationships/image" Target="../media/image1.jpg"/><Relationship Id="rId6" Type="http://schemas.openxmlformats.org/officeDocument/2006/relationships/image" Target="../media/image11.png"/><Relationship Id="rId7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1.jpg"/><Relationship Id="rId5" Type="http://schemas.openxmlformats.org/officeDocument/2006/relationships/image" Target="../media/image11.png"/><Relationship Id="rId6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niccolo.fattorini@unisi.it" TargetMode="External"/><Relationship Id="rId4" Type="http://schemas.openxmlformats.org/officeDocument/2006/relationships/hyperlink" Target="mailto:leonardo.ancillotto@cnr.it" TargetMode="External"/><Relationship Id="rId9" Type="http://schemas.openxmlformats.org/officeDocument/2006/relationships/image" Target="../media/image6.png"/><Relationship Id="rId5" Type="http://schemas.openxmlformats.org/officeDocument/2006/relationships/hyperlink" Target="mailto:olivia.dondina@unimib.it" TargetMode="External"/><Relationship Id="rId6" Type="http://schemas.openxmlformats.org/officeDocument/2006/relationships/hyperlink" Target="mailto:andrea.galimberti@unimib.it" TargetMode="External"/><Relationship Id="rId7" Type="http://schemas.openxmlformats.org/officeDocument/2006/relationships/image" Target="../media/image1.jpg"/><Relationship Id="rId8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1.jpg"/><Relationship Id="rId5" Type="http://schemas.openxmlformats.org/officeDocument/2006/relationships/image" Target="../media/image7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it-IT"/>
              <a:t>Biodiversity Sampling Week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NBFC – </a:t>
            </a:r>
            <a:r>
              <a:rPr b="1" i="1" lang="it-IT"/>
              <a:t>Biodiversità animale - Mammiferi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/>
              <a:t>O Dondina &amp; E Mori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Activities synthesis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94" name="Google Shape;94;p2"/>
          <p:cNvPicPr preferRelativeResize="0"/>
          <p:nvPr/>
        </p:nvPicPr>
        <p:blipFill rotWithShape="1">
          <a:blip r:embed="rId3">
            <a:alphaModFix/>
          </a:blip>
          <a:srcRect b="20622" l="0" r="0" t="3390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/>
          <p:nvPr>
            <p:ph idx="1" type="subTitle"/>
          </p:nvPr>
        </p:nvSpPr>
        <p:spPr>
          <a:xfrm>
            <a:off x="62304" y="5808348"/>
            <a:ext cx="1198146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armonizzata e congiunta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96" name="Google Shape;9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39" y="1052157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175000" y="2033075"/>
            <a:ext cx="2108100" cy="7080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74998" y="2684825"/>
            <a:ext cx="2108100" cy="52320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99" name="Google Shape;9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00543" y="1000268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10304013" y="1989461"/>
            <a:ext cx="1712976" cy="7078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CITTA’</a:t>
            </a:r>
            <a:endParaRPr b="1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0304013" y="2615142"/>
            <a:ext cx="1712976" cy="5232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community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2" name="Google Shape;102;p2"/>
          <p:cNvGrpSpPr/>
          <p:nvPr/>
        </p:nvGrpSpPr>
        <p:grpSpPr>
          <a:xfrm>
            <a:off x="699833" y="3491161"/>
            <a:ext cx="661804" cy="655472"/>
            <a:chOff x="1161691" y="4608753"/>
            <a:chExt cx="661804" cy="655472"/>
          </a:xfrm>
        </p:grpSpPr>
        <p:sp>
          <p:nvSpPr>
            <p:cNvPr id="103" name="Google Shape;103;p2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4" name="Google Shape;104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6" name="Google Shape;106;p2"/>
          <p:cNvGrpSpPr/>
          <p:nvPr/>
        </p:nvGrpSpPr>
        <p:grpSpPr>
          <a:xfrm>
            <a:off x="10917818" y="3341149"/>
            <a:ext cx="661803" cy="631463"/>
            <a:chOff x="1827820" y="3494018"/>
            <a:chExt cx="661803" cy="631463"/>
          </a:xfrm>
        </p:grpSpPr>
        <p:sp>
          <p:nvSpPr>
            <p:cNvPr id="107" name="Google Shape;107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8" name="Google Shape;108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Google Shape;109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0" name="Google Shape;110;p2"/>
          <p:cNvSpPr txBox="1"/>
          <p:nvPr/>
        </p:nvSpPr>
        <p:spPr>
          <a:xfrm>
            <a:off x="213317" y="4193860"/>
            <a:ext cx="17114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meso-mammiferi e grandi mammiferi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0453506" y="4001879"/>
            <a:ext cx="17114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uccelli 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chirotteri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oogle Shape;112;p2"/>
          <p:cNvGrpSpPr/>
          <p:nvPr/>
        </p:nvGrpSpPr>
        <p:grpSpPr>
          <a:xfrm>
            <a:off x="4518317" y="1116776"/>
            <a:ext cx="471427" cy="454187"/>
            <a:chOff x="1827820" y="3494018"/>
            <a:chExt cx="661803" cy="631463"/>
          </a:xfrm>
        </p:grpSpPr>
        <p:sp>
          <p:nvSpPr>
            <p:cNvPr id="113" name="Google Shape;113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4" name="Google Shape;114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6" name="Google Shape;116;p2"/>
          <p:cNvGrpSpPr/>
          <p:nvPr/>
        </p:nvGrpSpPr>
        <p:grpSpPr>
          <a:xfrm>
            <a:off x="5203966" y="2513864"/>
            <a:ext cx="471426" cy="454187"/>
            <a:chOff x="1161691" y="4608753"/>
            <a:chExt cx="661804" cy="655472"/>
          </a:xfrm>
        </p:grpSpPr>
        <p:sp>
          <p:nvSpPr>
            <p:cNvPr id="117" name="Google Shape;117;p2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8" name="Google Shape;118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0" name="Google Shape;120;p2"/>
          <p:cNvGrpSpPr/>
          <p:nvPr/>
        </p:nvGrpSpPr>
        <p:grpSpPr>
          <a:xfrm>
            <a:off x="4722650" y="1772207"/>
            <a:ext cx="471426" cy="454187"/>
            <a:chOff x="1161691" y="4608753"/>
            <a:chExt cx="661804" cy="655472"/>
          </a:xfrm>
        </p:grpSpPr>
        <p:sp>
          <p:nvSpPr>
            <p:cNvPr id="121" name="Google Shape;121;p2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122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4" name="Google Shape;124;p2"/>
          <p:cNvGrpSpPr/>
          <p:nvPr/>
        </p:nvGrpSpPr>
        <p:grpSpPr>
          <a:xfrm>
            <a:off x="5405264" y="795545"/>
            <a:ext cx="471426" cy="454187"/>
            <a:chOff x="1161691" y="4608753"/>
            <a:chExt cx="661804" cy="655472"/>
          </a:xfrm>
        </p:grpSpPr>
        <p:sp>
          <p:nvSpPr>
            <p:cNvPr id="125" name="Google Shape;125;p2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6" name="Google Shape;126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" name="Google Shape;127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8" name="Google Shape;128;p2"/>
          <p:cNvGrpSpPr/>
          <p:nvPr/>
        </p:nvGrpSpPr>
        <p:grpSpPr>
          <a:xfrm>
            <a:off x="3598607" y="1410720"/>
            <a:ext cx="471427" cy="454187"/>
            <a:chOff x="1827820" y="3494018"/>
            <a:chExt cx="661803" cy="631463"/>
          </a:xfrm>
        </p:grpSpPr>
        <p:sp>
          <p:nvSpPr>
            <p:cNvPr id="129" name="Google Shape;129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0" name="Google Shape;130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" name="Google Shape;131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2" name="Google Shape;132;p2"/>
          <p:cNvGrpSpPr/>
          <p:nvPr/>
        </p:nvGrpSpPr>
        <p:grpSpPr>
          <a:xfrm>
            <a:off x="5274960" y="2059781"/>
            <a:ext cx="471427" cy="454187"/>
            <a:chOff x="1827820" y="3494018"/>
            <a:chExt cx="661803" cy="631463"/>
          </a:xfrm>
        </p:grpSpPr>
        <p:sp>
          <p:nvSpPr>
            <p:cNvPr id="133" name="Google Shape;133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4" name="Google Shape;134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" name="Google Shape;135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6" name="Google Shape;136;p2"/>
          <p:cNvGrpSpPr/>
          <p:nvPr/>
        </p:nvGrpSpPr>
        <p:grpSpPr>
          <a:xfrm>
            <a:off x="5834895" y="2985587"/>
            <a:ext cx="471427" cy="454187"/>
            <a:chOff x="1827820" y="3494018"/>
            <a:chExt cx="661803" cy="631463"/>
          </a:xfrm>
        </p:grpSpPr>
        <p:sp>
          <p:nvSpPr>
            <p:cNvPr id="137" name="Google Shape;137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8" name="Google Shape;138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0" name="Google Shape;140;p2"/>
          <p:cNvGrpSpPr/>
          <p:nvPr/>
        </p:nvGrpSpPr>
        <p:grpSpPr>
          <a:xfrm>
            <a:off x="6725601" y="3338105"/>
            <a:ext cx="471427" cy="454187"/>
            <a:chOff x="1827820" y="3494018"/>
            <a:chExt cx="661803" cy="631463"/>
          </a:xfrm>
        </p:grpSpPr>
        <p:sp>
          <p:nvSpPr>
            <p:cNvPr id="141" name="Google Shape;141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2" name="Google Shape;142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4" name="Google Shape;144;p2"/>
          <p:cNvGrpSpPr/>
          <p:nvPr/>
        </p:nvGrpSpPr>
        <p:grpSpPr>
          <a:xfrm>
            <a:off x="6611200" y="2832247"/>
            <a:ext cx="471427" cy="454187"/>
            <a:chOff x="1827820" y="3494018"/>
            <a:chExt cx="661803" cy="631463"/>
          </a:xfrm>
        </p:grpSpPr>
        <p:sp>
          <p:nvSpPr>
            <p:cNvPr id="145" name="Google Shape;145;p2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6" name="Google Shape;146;p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8" name="Google Shape;148;p2"/>
          <p:cNvGrpSpPr/>
          <p:nvPr/>
        </p:nvGrpSpPr>
        <p:grpSpPr>
          <a:xfrm>
            <a:off x="4045446" y="1250917"/>
            <a:ext cx="471426" cy="454187"/>
            <a:chOff x="1161691" y="4608753"/>
            <a:chExt cx="661804" cy="655472"/>
          </a:xfrm>
        </p:grpSpPr>
        <p:sp>
          <p:nvSpPr>
            <p:cNvPr id="149" name="Google Shape;149;p2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0" name="Google Shape;150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2" name="Google Shape;152;p2"/>
          <p:cNvSpPr txBox="1"/>
          <p:nvPr/>
        </p:nvSpPr>
        <p:spPr>
          <a:xfrm>
            <a:off x="62299" y="128225"/>
            <a:ext cx="2558400" cy="523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MAMMIFERI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3" name="Google Shape;153;p2"/>
          <p:cNvGrpSpPr/>
          <p:nvPr/>
        </p:nvGrpSpPr>
        <p:grpSpPr>
          <a:xfrm>
            <a:off x="6959225" y="3692426"/>
            <a:ext cx="471400" cy="454196"/>
            <a:chOff x="1161691" y="4608753"/>
            <a:chExt cx="661800" cy="655500"/>
          </a:xfrm>
        </p:grpSpPr>
        <p:sp>
          <p:nvSpPr>
            <p:cNvPr id="154" name="Google Shape;154;p2"/>
            <p:cNvSpPr/>
            <p:nvPr/>
          </p:nvSpPr>
          <p:spPr>
            <a:xfrm>
              <a:off x="1161691" y="4608753"/>
              <a:ext cx="661800" cy="655500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5" name="Google Shape;155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Google Shape;156;p2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5" cy="3590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"/>
          <p:cNvSpPr txBox="1"/>
          <p:nvPr/>
        </p:nvSpPr>
        <p:spPr>
          <a:xfrm>
            <a:off x="-53554" y="1294247"/>
            <a:ext cx="8625404" cy="8395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REFERENTI: niccolo.fattorini@unisi.it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giulia.ferrari@fmach.it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benedetta.defrancesco@unina.it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3"/>
          <p:cNvSpPr txBox="1"/>
          <p:nvPr/>
        </p:nvSpPr>
        <p:spPr>
          <a:xfrm>
            <a:off x="0" y="1780024"/>
            <a:ext cx="155447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"/>
          <p:cNvSpPr txBox="1"/>
          <p:nvPr/>
        </p:nvSpPr>
        <p:spPr>
          <a:xfrm>
            <a:off x="4778" y="2460782"/>
            <a:ext cx="1554479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"/>
          <p:cNvSpPr txBox="1"/>
          <p:nvPr/>
        </p:nvSpPr>
        <p:spPr>
          <a:xfrm>
            <a:off x="4778" y="3316208"/>
            <a:ext cx="1554480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"/>
          <p:cNvSpPr txBox="1"/>
          <p:nvPr/>
        </p:nvSpPr>
        <p:spPr>
          <a:xfrm>
            <a:off x="0" y="4878360"/>
            <a:ext cx="1559255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3"/>
          <p:cNvSpPr txBox="1"/>
          <p:nvPr/>
        </p:nvSpPr>
        <p:spPr>
          <a:xfrm>
            <a:off x="0" y="4091875"/>
            <a:ext cx="1559258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3"/>
          <p:cNvSpPr txBox="1"/>
          <p:nvPr/>
        </p:nvSpPr>
        <p:spPr>
          <a:xfrm>
            <a:off x="4778" y="5507698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3"/>
          <p:cNvSpPr txBox="1"/>
          <p:nvPr/>
        </p:nvSpPr>
        <p:spPr>
          <a:xfrm>
            <a:off x="4778" y="6132848"/>
            <a:ext cx="1554477" cy="338554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3"/>
          <p:cNvSpPr txBox="1"/>
          <p:nvPr/>
        </p:nvSpPr>
        <p:spPr>
          <a:xfrm>
            <a:off x="1557247" y="4660280"/>
            <a:ext cx="844656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Provincia Autonoma di Trento (Parco Naturale di Paneveggio-Pale di San Martino), Lombardia (Parco del Ticino), Toscana (Parco Regionale della Maremma, Valle di Magra), Campania (Parco Regionale del Partenio)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3"/>
          <p:cNvSpPr txBox="1"/>
          <p:nvPr/>
        </p:nvSpPr>
        <p:spPr>
          <a:xfrm>
            <a:off x="1554477" y="5889123"/>
            <a:ext cx="8449332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di Siena (Dip. di Scienze della Vita, Dip. di Economia Politica e Statistica), Fondazione Edmund Mach (Unità di Ricerca di Ecologia Applicata), Istituto Gestione Fauna per Centro Ricerche e Studi del Partenio (Ce.Ri.S.Pa), Ente Parco Regionale del Partenio, Università Milano-Bicocca (Dip. di Scienze dell’Ambiente e della Terra), CNR (IRET)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3"/>
          <p:cNvSpPr txBox="1"/>
          <p:nvPr/>
        </p:nvSpPr>
        <p:spPr>
          <a:xfrm>
            <a:off x="1557245" y="3189980"/>
            <a:ext cx="8310085" cy="882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Rilevamento della presenza/assenza delle specie, e della loro diversità, tramite l’utilizzo di fototrappole collocate secondo un disegno di campionamento standardizzato (distanza minima di 500 metri)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3"/>
          <p:cNvSpPr txBox="1"/>
          <p:nvPr/>
        </p:nvSpPr>
        <p:spPr>
          <a:xfrm>
            <a:off x="1541944" y="5474906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12-18 maggio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3"/>
          <p:cNvSpPr txBox="1"/>
          <p:nvPr/>
        </p:nvSpPr>
        <p:spPr>
          <a:xfrm>
            <a:off x="1554477" y="4078460"/>
            <a:ext cx="9714592" cy="355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NBFC, collaboratori, studenti, personale delle aree protette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3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lay"/>
              <a:buNone/>
            </a:pPr>
            <a:r>
              <a:rPr b="0" i="0" lang="it-IT" sz="36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i="0" lang="it-IT" sz="36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i="0" sz="3600" u="none" cap="none" strike="noStrike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1557246" y="2340639"/>
            <a:ext cx="802957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Caratterizzazione della comunità di </a:t>
            </a:r>
            <a:r>
              <a:rPr b="1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meso e grandi mammiferi </a:t>
            </a: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forestali lungo un gradiente latitudinale che esemplifica una diversità nella tipologia di habitat forestali.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176" name="Google Shape;17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3"/>
          <p:cNvSpPr txBox="1"/>
          <p:nvPr/>
        </p:nvSpPr>
        <p:spPr>
          <a:xfrm>
            <a:off x="10479024" y="880331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"/>
          <p:cNvSpPr txBox="1"/>
          <p:nvPr/>
        </p:nvSpPr>
        <p:spPr>
          <a:xfrm>
            <a:off x="10479025" y="1532074"/>
            <a:ext cx="1712976" cy="52322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"/>
          <p:cNvSpPr txBox="1"/>
          <p:nvPr/>
        </p:nvSpPr>
        <p:spPr>
          <a:xfrm>
            <a:off x="10075653" y="6145122"/>
            <a:ext cx="2114823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MAMMIFERI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3"/>
          <p:cNvSpPr txBox="1"/>
          <p:nvPr/>
        </p:nvSpPr>
        <p:spPr>
          <a:xfrm>
            <a:off x="1557247" y="1785966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Habitat forestali: bosco montano di conifere, bosco misto, bosco di latifoglie, foresta mediterranea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1" name="Google Shape;181;p3"/>
          <p:cNvGrpSpPr/>
          <p:nvPr/>
        </p:nvGrpSpPr>
        <p:grpSpPr>
          <a:xfrm>
            <a:off x="10564483" y="4430429"/>
            <a:ext cx="1067691" cy="1028846"/>
            <a:chOff x="1161691" y="4608753"/>
            <a:chExt cx="661804" cy="655472"/>
          </a:xfrm>
        </p:grpSpPr>
        <p:sp>
          <p:nvSpPr>
            <p:cNvPr id="182" name="Google Shape;182;p3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3" name="Google Shape;183;p3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Google Shape;184;p3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5" name="Google Shape;185;p3"/>
          <p:cNvSpPr txBox="1"/>
          <p:nvPr/>
        </p:nvSpPr>
        <p:spPr>
          <a:xfrm>
            <a:off x="10346605" y="5556763"/>
            <a:ext cx="17114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meso-mammiferi e grandi mammiferi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190" name="Google Shape;190;p19"/>
          <p:cNvPicPr preferRelativeResize="0"/>
          <p:nvPr/>
        </p:nvPicPr>
        <p:blipFill rotWithShape="1">
          <a:blip r:embed="rId3">
            <a:alphaModFix/>
          </a:blip>
          <a:srcRect b="20622" l="0" r="0" t="3390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9"/>
          <p:cNvSpPr txBox="1"/>
          <p:nvPr>
            <p:ph idx="1" type="subTitle"/>
          </p:nvPr>
        </p:nvSpPr>
        <p:spPr>
          <a:xfrm>
            <a:off x="62304" y="5808348"/>
            <a:ext cx="1198146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armonizzata e congiunta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192" name="Google Shape;19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539" y="1052157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9"/>
          <p:cNvSpPr txBox="1"/>
          <p:nvPr/>
        </p:nvSpPr>
        <p:spPr>
          <a:xfrm>
            <a:off x="175009" y="2033072"/>
            <a:ext cx="1711452" cy="707886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TERRA</a:t>
            </a:r>
            <a:endParaRPr b="1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9"/>
          <p:cNvSpPr txBox="1"/>
          <p:nvPr/>
        </p:nvSpPr>
        <p:spPr>
          <a:xfrm>
            <a:off x="175010" y="2684815"/>
            <a:ext cx="1712976" cy="523220"/>
          </a:xfrm>
          <a:prstGeom prst="rect">
            <a:avLst/>
          </a:prstGeom>
          <a:solidFill>
            <a:srgbClr val="7F340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NBFC community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5" name="Google Shape;195;p19"/>
          <p:cNvGrpSpPr/>
          <p:nvPr/>
        </p:nvGrpSpPr>
        <p:grpSpPr>
          <a:xfrm>
            <a:off x="699833" y="3491161"/>
            <a:ext cx="661804" cy="655472"/>
            <a:chOff x="1161691" y="4608753"/>
            <a:chExt cx="661804" cy="655472"/>
          </a:xfrm>
        </p:grpSpPr>
        <p:sp>
          <p:nvSpPr>
            <p:cNvPr id="196" name="Google Shape;196;p19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7" name="Google Shape;197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9" name="Google Shape;199;p19"/>
          <p:cNvSpPr txBox="1"/>
          <p:nvPr/>
        </p:nvSpPr>
        <p:spPr>
          <a:xfrm>
            <a:off x="213317" y="4193860"/>
            <a:ext cx="17114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meso-mammiferi e grandi mammiferi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0" name="Google Shape;200;p19"/>
          <p:cNvGrpSpPr/>
          <p:nvPr/>
        </p:nvGrpSpPr>
        <p:grpSpPr>
          <a:xfrm>
            <a:off x="5203966" y="2513864"/>
            <a:ext cx="471426" cy="454187"/>
            <a:chOff x="1161691" y="4608753"/>
            <a:chExt cx="661804" cy="655472"/>
          </a:xfrm>
        </p:grpSpPr>
        <p:sp>
          <p:nvSpPr>
            <p:cNvPr id="201" name="Google Shape;201;p19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2" name="Google Shape;202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3" name="Google Shape;203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4" name="Google Shape;204;p19"/>
          <p:cNvGrpSpPr/>
          <p:nvPr/>
        </p:nvGrpSpPr>
        <p:grpSpPr>
          <a:xfrm>
            <a:off x="4722650" y="1772207"/>
            <a:ext cx="471426" cy="454187"/>
            <a:chOff x="1161691" y="4608753"/>
            <a:chExt cx="661804" cy="655472"/>
          </a:xfrm>
        </p:grpSpPr>
        <p:sp>
          <p:nvSpPr>
            <p:cNvPr id="205" name="Google Shape;205;p19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6" name="Google Shape;206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7" name="Google Shape;207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8" name="Google Shape;208;p19"/>
          <p:cNvGrpSpPr/>
          <p:nvPr/>
        </p:nvGrpSpPr>
        <p:grpSpPr>
          <a:xfrm>
            <a:off x="5405264" y="795545"/>
            <a:ext cx="471426" cy="454187"/>
            <a:chOff x="1161691" y="4608753"/>
            <a:chExt cx="661804" cy="655472"/>
          </a:xfrm>
        </p:grpSpPr>
        <p:sp>
          <p:nvSpPr>
            <p:cNvPr id="209" name="Google Shape;209;p19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0" name="Google Shape;210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1" name="Google Shape;211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2" name="Google Shape;212;p19"/>
          <p:cNvGrpSpPr/>
          <p:nvPr/>
        </p:nvGrpSpPr>
        <p:grpSpPr>
          <a:xfrm>
            <a:off x="4045446" y="1250917"/>
            <a:ext cx="471426" cy="454187"/>
            <a:chOff x="1161691" y="4608753"/>
            <a:chExt cx="661804" cy="655472"/>
          </a:xfrm>
        </p:grpSpPr>
        <p:sp>
          <p:nvSpPr>
            <p:cNvPr id="213" name="Google Shape;213;p19"/>
            <p:cNvSpPr/>
            <p:nvPr/>
          </p:nvSpPr>
          <p:spPr>
            <a:xfrm>
              <a:off x="1161691" y="4608753"/>
              <a:ext cx="661804" cy="655472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4" name="Google Shape;214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" name="Google Shape;215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4" cy="3590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6" name="Google Shape;216;p19"/>
          <p:cNvSpPr txBox="1"/>
          <p:nvPr/>
        </p:nvSpPr>
        <p:spPr>
          <a:xfrm>
            <a:off x="62304" y="128231"/>
            <a:ext cx="2114823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MAMMIFERI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7" name="Google Shape;217;p19"/>
          <p:cNvGrpSpPr/>
          <p:nvPr/>
        </p:nvGrpSpPr>
        <p:grpSpPr>
          <a:xfrm>
            <a:off x="6959225" y="3692426"/>
            <a:ext cx="471400" cy="454196"/>
            <a:chOff x="1161691" y="4608753"/>
            <a:chExt cx="661800" cy="655500"/>
          </a:xfrm>
        </p:grpSpPr>
        <p:sp>
          <p:nvSpPr>
            <p:cNvPr id="218" name="Google Shape;218;p19"/>
            <p:cNvSpPr/>
            <p:nvPr/>
          </p:nvSpPr>
          <p:spPr>
            <a:xfrm>
              <a:off x="1161691" y="4608753"/>
              <a:ext cx="661800" cy="655500"/>
            </a:xfrm>
            <a:prstGeom prst="ellipse">
              <a:avLst/>
            </a:prstGeom>
            <a:solidFill>
              <a:srgbClr val="97A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9" name="Google Shape;219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63475" y="4658187"/>
              <a:ext cx="329399" cy="329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0" name="Google Shape;220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413337" y="4828638"/>
              <a:ext cx="359075" cy="3590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"/>
          <p:cNvSpPr txBox="1"/>
          <p:nvPr/>
        </p:nvSpPr>
        <p:spPr>
          <a:xfrm>
            <a:off x="-53554" y="1294247"/>
            <a:ext cx="10647078" cy="1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REFERENTI: 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leonardo.ancillotto@cnr.it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olivia.dondina@unimib.it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andrea.galimberti@unimib.it</a:t>
            </a:r>
            <a:r>
              <a:rPr b="0" i="0" lang="it-IT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emiliano.mori@cnr.it  </a:t>
            </a:r>
            <a:endParaRPr b="0" i="0" sz="16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sng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sng" cap="none" strike="noStrike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5"/>
          <p:cNvSpPr txBox="1"/>
          <p:nvPr/>
        </p:nvSpPr>
        <p:spPr>
          <a:xfrm>
            <a:off x="-4778" y="1901950"/>
            <a:ext cx="1554478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Habitat</a:t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5"/>
          <p:cNvSpPr txBox="1"/>
          <p:nvPr/>
        </p:nvSpPr>
        <p:spPr>
          <a:xfrm>
            <a:off x="-9071" y="2692806"/>
            <a:ext cx="1554479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Obiettivo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5"/>
          <p:cNvSpPr txBox="1"/>
          <p:nvPr/>
        </p:nvSpPr>
        <p:spPr>
          <a:xfrm>
            <a:off x="0" y="3438134"/>
            <a:ext cx="1554480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Attività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5"/>
          <p:cNvSpPr txBox="1"/>
          <p:nvPr/>
        </p:nvSpPr>
        <p:spPr>
          <a:xfrm>
            <a:off x="-4778" y="5000286"/>
            <a:ext cx="1559255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5"/>
          <p:cNvSpPr txBox="1"/>
          <p:nvPr/>
        </p:nvSpPr>
        <p:spPr>
          <a:xfrm>
            <a:off x="-4778" y="4213801"/>
            <a:ext cx="1559258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Operatori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5"/>
          <p:cNvSpPr txBox="1"/>
          <p:nvPr/>
        </p:nvSpPr>
        <p:spPr>
          <a:xfrm>
            <a:off x="0" y="5629624"/>
            <a:ext cx="1554477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5"/>
          <p:cNvSpPr txBox="1"/>
          <p:nvPr/>
        </p:nvSpPr>
        <p:spPr>
          <a:xfrm>
            <a:off x="0" y="6254774"/>
            <a:ext cx="1554477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5"/>
          <p:cNvSpPr txBox="1"/>
          <p:nvPr/>
        </p:nvSpPr>
        <p:spPr>
          <a:xfrm>
            <a:off x="1558771" y="4910307"/>
            <a:ext cx="851688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Lombardia (Milano), Piemonte (Torino), Toscana (Firenze), Lazio (Roma), Campania (Napoli ), Molise (Campobasso)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1545405" y="5948373"/>
            <a:ext cx="82743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it-IT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Milano-Bicocca (Dip. di Scienze dell’Ambiente e della Terra, Dip. di Biotecnologie e Bioscienze), CNR (IRET), Università di Torino (Dip. di Scienze della Vita e Biologia dei Sistemi), Università Sapienza di Roma (Dip. di Biologia e Biotecnologie), Università del Molise (Dip. Bioscienze e Territorio), Università di Napoli Federico II (Dip. Di Agraria), Istituto Gestione Fauna per Centro Ricerche e Studi del Partenio (Ce.Ri.S.Pa), Ente Parco Regionale del Partenio</a:t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1598476" y="1898134"/>
            <a:ext cx="10437285" cy="3461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Aree boschive inserite in contesto urbano, peri-urbano e naturale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5"/>
          <p:cNvSpPr txBox="1"/>
          <p:nvPr/>
        </p:nvSpPr>
        <p:spPr>
          <a:xfrm>
            <a:off x="1554477" y="5626565"/>
            <a:ext cx="104299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12-16 maggio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5"/>
          <p:cNvSpPr txBox="1"/>
          <p:nvPr/>
        </p:nvSpPr>
        <p:spPr>
          <a:xfrm>
            <a:off x="838200" y="59515"/>
            <a:ext cx="97805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lay"/>
              <a:buNone/>
            </a:pPr>
            <a:r>
              <a:rPr b="0" i="0" lang="it-IT" sz="36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Attività di monitoraggio NBFC armonizzata e </a:t>
            </a:r>
            <a:r>
              <a:rPr b="1" i="0" lang="it-IT" sz="36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congiunta tra gruppi di ricercatori</a:t>
            </a:r>
            <a:endParaRPr b="1" i="0" sz="3600" u="none" cap="none" strike="noStrike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238" name="Google Shape;238;p5"/>
          <p:cNvSpPr txBox="1"/>
          <p:nvPr/>
        </p:nvSpPr>
        <p:spPr>
          <a:xfrm>
            <a:off x="1554477" y="2703338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Caratterizzazione delle comunità di chirotteri e uccelli lungo un gradiente di urbanizzazione.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erson looking through a microscope&#10;&#10;AI-generated content may be incorrect." id="239" name="Google Shape;239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875554" y="-100584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5"/>
          <p:cNvSpPr txBox="1"/>
          <p:nvPr/>
        </p:nvSpPr>
        <p:spPr>
          <a:xfrm>
            <a:off x="10479024" y="953489"/>
            <a:ext cx="1712976" cy="7078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CITTA’</a:t>
            </a:r>
            <a:endParaRPr b="1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5"/>
          <p:cNvSpPr txBox="1"/>
          <p:nvPr/>
        </p:nvSpPr>
        <p:spPr>
          <a:xfrm>
            <a:off x="10479024" y="1579170"/>
            <a:ext cx="1712976" cy="5232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community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5"/>
          <p:cNvSpPr txBox="1"/>
          <p:nvPr/>
        </p:nvSpPr>
        <p:spPr>
          <a:xfrm>
            <a:off x="10075653" y="6145122"/>
            <a:ext cx="2114823" cy="5232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MAMMIFERI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5"/>
          <p:cNvSpPr txBox="1"/>
          <p:nvPr/>
        </p:nvSpPr>
        <p:spPr>
          <a:xfrm>
            <a:off x="1545405" y="4213801"/>
            <a:ext cx="9714592" cy="344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Ricercatori NBFC, studenti</a:t>
            </a:r>
            <a:endParaRPr b="0" i="0" sz="16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5"/>
          <p:cNvSpPr txBox="1"/>
          <p:nvPr/>
        </p:nvSpPr>
        <p:spPr>
          <a:xfrm>
            <a:off x="1545405" y="3438134"/>
            <a:ext cx="101803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Rilevamento della presenza/assenza delle specie tramite audiomoth e analisi bioacustica dei dati raccolti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5" name="Google Shape;245;p5"/>
          <p:cNvGrpSpPr/>
          <p:nvPr/>
        </p:nvGrpSpPr>
        <p:grpSpPr>
          <a:xfrm>
            <a:off x="10542284" y="4549688"/>
            <a:ext cx="1051618" cy="977629"/>
            <a:chOff x="1827820" y="3494018"/>
            <a:chExt cx="661803" cy="631463"/>
          </a:xfrm>
        </p:grpSpPr>
        <p:sp>
          <p:nvSpPr>
            <p:cNvPr id="246" name="Google Shape;246;p5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47" name="Google Shape;247;p5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8" name="Google Shape;248;p5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9" name="Google Shape;249;p5"/>
          <p:cNvSpPr txBox="1"/>
          <p:nvPr/>
        </p:nvSpPr>
        <p:spPr>
          <a:xfrm>
            <a:off x="10272990" y="5562178"/>
            <a:ext cx="17114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uccelli 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chirotteri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map of italy with blue lines&#10;&#10;AI-generated content may be incorrect." id="254" name="Google Shape;254;p6"/>
          <p:cNvPicPr preferRelativeResize="0"/>
          <p:nvPr/>
        </p:nvPicPr>
        <p:blipFill rotWithShape="1">
          <a:blip r:embed="rId3">
            <a:alphaModFix/>
          </a:blip>
          <a:srcRect b="20622" l="0" r="0" t="3390"/>
          <a:stretch/>
        </p:blipFill>
        <p:spPr>
          <a:xfrm>
            <a:off x="3012028" y="544835"/>
            <a:ext cx="6562947" cy="521101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6"/>
          <p:cNvSpPr txBox="1"/>
          <p:nvPr>
            <p:ph idx="1" type="subTitle"/>
          </p:nvPr>
        </p:nvSpPr>
        <p:spPr>
          <a:xfrm>
            <a:off x="62304" y="5808348"/>
            <a:ext cx="1198146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it-IT"/>
              <a:t>Global overview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400"/>
              <a:t>Attività di monitoraggio NBFC </a:t>
            </a:r>
            <a:r>
              <a:rPr b="1" lang="it-IT" sz="2400"/>
              <a:t>armonizzata e congiunta tra gruppi di ricercatori</a:t>
            </a:r>
            <a:endParaRPr b="1"/>
          </a:p>
        </p:txBody>
      </p:sp>
      <p:pic>
        <p:nvPicPr>
          <p:cNvPr descr="A person looking through a microscope&#10;&#10;AI-generated content may be incorrect." id="256" name="Google Shape;25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00543" y="1000268"/>
            <a:ext cx="1096355" cy="1096355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6"/>
          <p:cNvSpPr txBox="1"/>
          <p:nvPr/>
        </p:nvSpPr>
        <p:spPr>
          <a:xfrm>
            <a:off x="10304013" y="1989461"/>
            <a:ext cx="1712976" cy="7078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it-IT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CITTA’</a:t>
            </a:r>
            <a:endParaRPr b="1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6"/>
          <p:cNvSpPr txBox="1"/>
          <p:nvPr/>
        </p:nvSpPr>
        <p:spPr>
          <a:xfrm>
            <a:off x="10304013" y="2615142"/>
            <a:ext cx="1712976" cy="5232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Scientists NBFC community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9" name="Google Shape;259;p6"/>
          <p:cNvGrpSpPr/>
          <p:nvPr/>
        </p:nvGrpSpPr>
        <p:grpSpPr>
          <a:xfrm>
            <a:off x="10917818" y="3341149"/>
            <a:ext cx="661803" cy="631463"/>
            <a:chOff x="1827820" y="3494018"/>
            <a:chExt cx="661803" cy="631463"/>
          </a:xfrm>
        </p:grpSpPr>
        <p:sp>
          <p:nvSpPr>
            <p:cNvPr id="260" name="Google Shape;260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1" name="Google Shape;261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2" name="Google Shape;262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3" name="Google Shape;263;p6"/>
          <p:cNvSpPr txBox="1"/>
          <p:nvPr/>
        </p:nvSpPr>
        <p:spPr>
          <a:xfrm>
            <a:off x="10453506" y="4001879"/>
            <a:ext cx="17114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uccelli 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chirotteri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4" name="Google Shape;264;p6"/>
          <p:cNvGrpSpPr/>
          <p:nvPr/>
        </p:nvGrpSpPr>
        <p:grpSpPr>
          <a:xfrm>
            <a:off x="4518317" y="1116776"/>
            <a:ext cx="471427" cy="454187"/>
            <a:chOff x="1827820" y="3494018"/>
            <a:chExt cx="661803" cy="631463"/>
          </a:xfrm>
        </p:grpSpPr>
        <p:sp>
          <p:nvSpPr>
            <p:cNvPr id="265" name="Google Shape;265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6" name="Google Shape;266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7" name="Google Shape;267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68" name="Google Shape;268;p6"/>
          <p:cNvGrpSpPr/>
          <p:nvPr/>
        </p:nvGrpSpPr>
        <p:grpSpPr>
          <a:xfrm>
            <a:off x="3598607" y="1410720"/>
            <a:ext cx="471427" cy="454187"/>
            <a:chOff x="1827820" y="3494018"/>
            <a:chExt cx="661803" cy="631463"/>
          </a:xfrm>
        </p:grpSpPr>
        <p:sp>
          <p:nvSpPr>
            <p:cNvPr id="269" name="Google Shape;269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0" name="Google Shape;270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1" name="Google Shape;271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2" name="Google Shape;272;p6"/>
          <p:cNvGrpSpPr/>
          <p:nvPr/>
        </p:nvGrpSpPr>
        <p:grpSpPr>
          <a:xfrm>
            <a:off x="5183395" y="2096623"/>
            <a:ext cx="471427" cy="454187"/>
            <a:chOff x="1827820" y="3494018"/>
            <a:chExt cx="661803" cy="631463"/>
          </a:xfrm>
        </p:grpSpPr>
        <p:sp>
          <p:nvSpPr>
            <p:cNvPr id="273" name="Google Shape;273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4" name="Google Shape;274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5" name="Google Shape;275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6" name="Google Shape;276;p6"/>
          <p:cNvGrpSpPr/>
          <p:nvPr/>
        </p:nvGrpSpPr>
        <p:grpSpPr>
          <a:xfrm>
            <a:off x="5891885" y="2911268"/>
            <a:ext cx="471427" cy="454187"/>
            <a:chOff x="1827820" y="3494018"/>
            <a:chExt cx="661803" cy="631463"/>
          </a:xfrm>
        </p:grpSpPr>
        <p:sp>
          <p:nvSpPr>
            <p:cNvPr id="277" name="Google Shape;277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78" name="Google Shape;278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9" name="Google Shape;279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0" name="Google Shape;280;p6"/>
          <p:cNvGrpSpPr/>
          <p:nvPr/>
        </p:nvGrpSpPr>
        <p:grpSpPr>
          <a:xfrm>
            <a:off x="6858787" y="3482631"/>
            <a:ext cx="471427" cy="454187"/>
            <a:chOff x="1827820" y="3494018"/>
            <a:chExt cx="661803" cy="631463"/>
          </a:xfrm>
        </p:grpSpPr>
        <p:sp>
          <p:nvSpPr>
            <p:cNvPr id="281" name="Google Shape;281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2" name="Google Shape;282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3" name="Google Shape;283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4" name="Google Shape;284;p6"/>
          <p:cNvGrpSpPr/>
          <p:nvPr/>
        </p:nvGrpSpPr>
        <p:grpSpPr>
          <a:xfrm>
            <a:off x="6752419" y="2893664"/>
            <a:ext cx="471427" cy="454187"/>
            <a:chOff x="1827820" y="3494018"/>
            <a:chExt cx="661803" cy="631463"/>
          </a:xfrm>
        </p:grpSpPr>
        <p:sp>
          <p:nvSpPr>
            <p:cNvPr id="285" name="Google Shape;285;p6"/>
            <p:cNvSpPr/>
            <p:nvPr/>
          </p:nvSpPr>
          <p:spPr>
            <a:xfrm>
              <a:off x="1827820" y="3494018"/>
              <a:ext cx="661803" cy="631463"/>
            </a:xfrm>
            <a:prstGeom prst="ellipse">
              <a:avLst/>
            </a:prstGeom>
            <a:solidFill>
              <a:srgbClr val="8E855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6" name="Google Shape;286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124204" y="3549238"/>
              <a:ext cx="302706" cy="302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7" name="Google Shape;287;p6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886461" y="3700591"/>
              <a:ext cx="389096" cy="38909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88" name="Google Shape;288;p6"/>
          <p:cNvSpPr txBox="1"/>
          <p:nvPr/>
        </p:nvSpPr>
        <p:spPr>
          <a:xfrm>
            <a:off x="62300" y="128225"/>
            <a:ext cx="2348400" cy="523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t-IT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MAMMIFERI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2025-02-27T15:31:13Z</dcterms:created>
  <dc:creator>Maria Cristina Mangano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2025-03-10T08:16:14Z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7eaa5e6d-20f4-4484-b60c-f286ebba861f</vt:lpwstr>
  </property>
  <property fmtid="{D5CDD505-2E9C-101B-9397-08002B2CF9AE}" pid="8" name="MSIP_Label_2ad0b24d-6422-44b0-b3de-abb3a9e8c81a_ContentBits">
    <vt:lpwstr>0</vt:lpwstr>
  </property>
  <property fmtid="{D5CDD505-2E9C-101B-9397-08002B2CF9AE}" pid="9" name="MSIP_Label_2ad0b24d-6422-44b0-b3de-abb3a9e8c81a_Tag">
    <vt:lpwstr>50, 3, 0, 1</vt:lpwstr>
  </property>
</Properties>
</file>