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6858000" cx="12192000"/>
  <p:notesSz cx="6858000" cy="9144000"/>
  <p:embeddedFontLst>
    <p:embeddedFont>
      <p:font typeface="Play"/>
      <p:regular r:id="rId27"/>
      <p:bold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9" roundtripDataSignature="AMtx7mjsLLdRJDz/hOYaspa1gbSQBm7jO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Play-bold.fntdata"/><Relationship Id="rId27" Type="http://schemas.openxmlformats.org/officeDocument/2006/relationships/font" Target="fonts/Play-regular.fntdata"/><Relationship Id="rId5" Type="http://schemas.openxmlformats.org/officeDocument/2006/relationships/slide" Target="slides/slide1.xml"/><Relationship Id="rId6" Type="http://schemas.openxmlformats.org/officeDocument/2006/relationships/slide" Target="slides/slide2.xml"/><Relationship Id="rId29"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it-IT"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3" name="Google Shape;47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0" name="Shape 500"/>
        <p:cNvGrpSpPr/>
        <p:nvPr/>
      </p:nvGrpSpPr>
      <p:grpSpPr>
        <a:xfrm>
          <a:off x="0" y="0"/>
          <a:ext cx="0" cy="0"/>
          <a:chOff x="0" y="0"/>
          <a:chExt cx="0" cy="0"/>
        </a:xfrm>
      </p:grpSpPr>
      <p:sp>
        <p:nvSpPr>
          <p:cNvPr id="501" name="Google Shape;501;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2" name="Google Shape;502;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4" name="Google Shape;52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1" name="Shape 601"/>
        <p:cNvGrpSpPr/>
        <p:nvPr/>
      </p:nvGrpSpPr>
      <p:grpSpPr>
        <a:xfrm>
          <a:off x="0" y="0"/>
          <a:ext cx="0" cy="0"/>
          <a:chOff x="0" y="0"/>
          <a:chExt cx="0" cy="0"/>
        </a:xfrm>
      </p:grpSpPr>
      <p:sp>
        <p:nvSpPr>
          <p:cNvPr id="602" name="Google Shape;60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3" name="Google Shape;60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4" name="Shape 624"/>
        <p:cNvGrpSpPr/>
        <p:nvPr/>
      </p:nvGrpSpPr>
      <p:grpSpPr>
        <a:xfrm>
          <a:off x="0" y="0"/>
          <a:ext cx="0" cy="0"/>
          <a:chOff x="0" y="0"/>
          <a:chExt cx="0" cy="0"/>
        </a:xfrm>
      </p:grpSpPr>
      <p:sp>
        <p:nvSpPr>
          <p:cNvPr id="625" name="Google Shape;625;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6" name="Google Shape;626;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2" name="Shape 652"/>
        <p:cNvGrpSpPr/>
        <p:nvPr/>
      </p:nvGrpSpPr>
      <p:grpSpPr>
        <a:xfrm>
          <a:off x="0" y="0"/>
          <a:ext cx="0" cy="0"/>
          <a:chOff x="0" y="0"/>
          <a:chExt cx="0" cy="0"/>
        </a:xfrm>
      </p:grpSpPr>
      <p:sp>
        <p:nvSpPr>
          <p:cNvPr id="653" name="Google Shape;653;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4" name="Google Shape;654;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5" name="Shape 675"/>
        <p:cNvGrpSpPr/>
        <p:nvPr/>
      </p:nvGrpSpPr>
      <p:grpSpPr>
        <a:xfrm>
          <a:off x="0" y="0"/>
          <a:ext cx="0" cy="0"/>
          <a:chOff x="0" y="0"/>
          <a:chExt cx="0" cy="0"/>
        </a:xfrm>
      </p:grpSpPr>
      <p:sp>
        <p:nvSpPr>
          <p:cNvPr id="676" name="Google Shape;676;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7" name="Google Shape;677;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8" name="Shape 718"/>
        <p:cNvGrpSpPr/>
        <p:nvPr/>
      </p:nvGrpSpPr>
      <p:grpSpPr>
        <a:xfrm>
          <a:off x="0" y="0"/>
          <a:ext cx="0" cy="0"/>
          <a:chOff x="0" y="0"/>
          <a:chExt cx="0" cy="0"/>
        </a:xfrm>
      </p:grpSpPr>
      <p:sp>
        <p:nvSpPr>
          <p:cNvPr id="719" name="Google Shape;719;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20" name="Google Shape;720;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1" name="Google Shape;721;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2" name="Shape 742"/>
        <p:cNvGrpSpPr/>
        <p:nvPr/>
      </p:nvGrpSpPr>
      <p:grpSpPr>
        <a:xfrm>
          <a:off x="0" y="0"/>
          <a:ext cx="0" cy="0"/>
          <a:chOff x="0" y="0"/>
          <a:chExt cx="0" cy="0"/>
        </a:xfrm>
      </p:grpSpPr>
      <p:sp>
        <p:nvSpPr>
          <p:cNvPr id="743" name="Google Shape;743;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4" name="Google Shape;74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8" name="Shape 758"/>
        <p:cNvGrpSpPr/>
        <p:nvPr/>
      </p:nvGrpSpPr>
      <p:grpSpPr>
        <a:xfrm>
          <a:off x="0" y="0"/>
          <a:ext cx="0" cy="0"/>
          <a:chOff x="0" y="0"/>
          <a:chExt cx="0" cy="0"/>
        </a:xfrm>
      </p:grpSpPr>
      <p:sp>
        <p:nvSpPr>
          <p:cNvPr id="759" name="Google Shape;759;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60" name="Google Shape;760;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1" name="Google Shape;761;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2" name="Shape 782"/>
        <p:cNvGrpSpPr/>
        <p:nvPr/>
      </p:nvGrpSpPr>
      <p:grpSpPr>
        <a:xfrm>
          <a:off x="0" y="0"/>
          <a:ext cx="0" cy="0"/>
          <a:chOff x="0" y="0"/>
          <a:chExt cx="0" cy="0"/>
        </a:xfrm>
      </p:grpSpPr>
      <p:sp>
        <p:nvSpPr>
          <p:cNvPr id="783" name="Google Shape;783;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4" name="Google Shape;784;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6" name="Shape 806"/>
        <p:cNvGrpSpPr/>
        <p:nvPr/>
      </p:nvGrpSpPr>
      <p:grpSpPr>
        <a:xfrm>
          <a:off x="0" y="0"/>
          <a:ext cx="0" cy="0"/>
          <a:chOff x="0" y="0"/>
          <a:chExt cx="0" cy="0"/>
        </a:xfrm>
      </p:grpSpPr>
      <p:sp>
        <p:nvSpPr>
          <p:cNvPr id="807" name="Google Shape;807;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8" name="Google Shape;808;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9" name="Shape 829"/>
        <p:cNvGrpSpPr/>
        <p:nvPr/>
      </p:nvGrpSpPr>
      <p:grpSpPr>
        <a:xfrm>
          <a:off x="0" y="0"/>
          <a:ext cx="0" cy="0"/>
          <a:chOff x="0" y="0"/>
          <a:chExt cx="0" cy="0"/>
        </a:xfrm>
      </p:grpSpPr>
      <p:sp>
        <p:nvSpPr>
          <p:cNvPr id="830" name="Google Shape;830;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31" name="Google Shape;831;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2" name="Google Shape;39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3" name="Google Shape;42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9" name="Google Shape;44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0" name="Google Shape;30;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3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2"/>
          <p:cNvSpPr/>
          <p:nvPr>
            <p:ph idx="2" type="pic"/>
          </p:nvPr>
        </p:nvSpPr>
        <p:spPr>
          <a:xfrm>
            <a:off x="5183188" y="987425"/>
            <a:ext cx="6172200" cy="4873625"/>
          </a:xfrm>
          <a:prstGeom prst="rect">
            <a:avLst/>
          </a:prstGeom>
          <a:noFill/>
          <a:ln>
            <a:noFill/>
          </a:ln>
        </p:spPr>
      </p:sp>
      <p:sp>
        <p:nvSpPr>
          <p:cNvPr id="68" name="Google Shape;68;p3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mariacristina.mangano@szn.it" TargetMode="External"/><Relationship Id="rId4" Type="http://schemas.openxmlformats.org/officeDocument/2006/relationships/hyperlink" Target="mailto:manuel.berlino@szn.it" TargetMode="External"/><Relationship Id="rId9" Type="http://schemas.openxmlformats.org/officeDocument/2006/relationships/image" Target="../media/image10.png"/><Relationship Id="rId5" Type="http://schemas.openxmlformats.org/officeDocument/2006/relationships/hyperlink" Target="mailto:claudia.pezzilli@edu.unige.it" TargetMode="External"/><Relationship Id="rId6" Type="http://schemas.openxmlformats.org/officeDocument/2006/relationships/image" Target="../media/image18.jpg"/><Relationship Id="rId7" Type="http://schemas.openxmlformats.org/officeDocument/2006/relationships/image" Target="../media/image19.png"/><Relationship Id="rId8"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18.jpg"/><Relationship Id="rId5" Type="http://schemas.openxmlformats.org/officeDocument/2006/relationships/image" Target="../media/image19.png"/><Relationship Id="rId6" Type="http://schemas.openxmlformats.org/officeDocument/2006/relationships/image" Target="../media/image7.png"/><Relationship Id="rId7"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20.jpg"/><Relationship Id="rId9" Type="http://schemas.openxmlformats.org/officeDocument/2006/relationships/image" Target="../media/image10.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6.png"/><Relationship Id="rId8"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0.jpg"/><Relationship Id="rId4" Type="http://schemas.openxmlformats.org/officeDocument/2006/relationships/hyperlink" Target="mailto:diana.sarno@szn.it" TargetMode="External"/><Relationship Id="rId5" Type="http://schemas.openxmlformats.org/officeDocument/2006/relationships/hyperlink" Target="mailto:vtirelli@ogs.it" TargetMode="External"/><Relationship Id="rId6" Type="http://schemas.openxmlformats.org/officeDocument/2006/relationships/hyperlink" Target="mailto:luigi.vezzulli@unige.i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0.jp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hyperlink" Target="mailto:diana.sarno@szn.it" TargetMode="External"/><Relationship Id="rId7" Type="http://schemas.openxmlformats.org/officeDocument/2006/relationships/hyperlink" Target="mailto:luigi.vezzulli@unige.it" TargetMode="External"/><Relationship Id="rId8" Type="http://schemas.openxmlformats.org/officeDocument/2006/relationships/hyperlink" Target="mailto:vtirelli@ogs.i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0.jpg"/><Relationship Id="rId4" Type="http://schemas.openxmlformats.org/officeDocument/2006/relationships/hyperlink" Target="mailto:lorenzo.zane@unipd.it" TargetMode="External"/><Relationship Id="rId5" Type="http://schemas.openxmlformats.org/officeDocument/2006/relationships/hyperlink" Target="mailto:claudia.pezzilli@edu.unige.i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0.jpg"/><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hyperlink" Target="mailto:lorenzo.zane@unipd.it"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mailto:thalassia.giaccone@szn.it" TargetMode="External"/><Relationship Id="rId4" Type="http://schemas.openxmlformats.org/officeDocument/2006/relationships/image" Target="../media/image20.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0.jpg"/><Relationship Id="rId4" Type="http://schemas.openxmlformats.org/officeDocument/2006/relationships/image" Target="../media/image2.png"/><Relationship Id="rId5" Type="http://schemas.openxmlformats.org/officeDocument/2006/relationships/image" Target="../media/image6.png"/><Relationship Id="rId6" Type="http://schemas.openxmlformats.org/officeDocument/2006/relationships/hyperlink" Target="mailto:thalassia.giaccone@szn.i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mailto:ivana.delbono@enea.it" TargetMode="External"/><Relationship Id="rId4" Type="http://schemas.openxmlformats.org/officeDocument/2006/relationships/image" Target="../media/image20.jpg"/></Relationships>
</file>

<file path=ppt/slides/_rels/slide2.xml.rels><?xml version="1.0" encoding="UTF-8" standalone="yes"?><Relationships xmlns="http://schemas.openxmlformats.org/package/2006/relationships"><Relationship Id="rId11" Type="http://schemas.openxmlformats.org/officeDocument/2006/relationships/image" Target="../media/image16.png"/><Relationship Id="rId10" Type="http://schemas.openxmlformats.org/officeDocument/2006/relationships/image" Target="../media/image14.png"/><Relationship Id="rId13" Type="http://schemas.openxmlformats.org/officeDocument/2006/relationships/image" Target="../media/image18.jpg"/><Relationship Id="rId12"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 Id="rId9" Type="http://schemas.openxmlformats.org/officeDocument/2006/relationships/image" Target="../media/image12.png"/><Relationship Id="rId14" Type="http://schemas.openxmlformats.org/officeDocument/2006/relationships/image" Target="../media/image20.jpg"/><Relationship Id="rId5" Type="http://schemas.openxmlformats.org/officeDocument/2006/relationships/image" Target="../media/image3.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1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0.jpg"/><Relationship Id="rId4" Type="http://schemas.openxmlformats.org/officeDocument/2006/relationships/image" Target="../media/image2.png"/><Relationship Id="rId5" Type="http://schemas.openxmlformats.org/officeDocument/2006/relationships/hyperlink" Target="mailto:Mariacristina.mangano@szn.it" TargetMode="External"/><Relationship Id="rId6" Type="http://schemas.openxmlformats.org/officeDocument/2006/relationships/hyperlink" Target="mailto:ivana.delbono@enea.it" TargetMode="External"/><Relationship Id="rId7" Type="http://schemas.openxmlformats.org/officeDocument/2006/relationships/image" Target="../media/image7.png"/><Relationship Id="rId8"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0.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8.jpg"/></Relationships>
</file>

<file path=ppt/slides/_rels/slide3.xml.rels><?xml version="1.0" encoding="UTF-8" standalone="yes"?><Relationships xmlns="http://schemas.openxmlformats.org/package/2006/relationships"><Relationship Id="rId10" Type="http://schemas.openxmlformats.org/officeDocument/2006/relationships/image" Target="../media/image10.png"/><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8.jpg"/><Relationship Id="rId9" Type="http://schemas.openxmlformats.org/officeDocument/2006/relationships/image" Target="../media/image7.png"/><Relationship Id="rId5" Type="http://schemas.openxmlformats.org/officeDocument/2006/relationships/image" Target="../media/image12.png"/><Relationship Id="rId6" Type="http://schemas.openxmlformats.org/officeDocument/2006/relationships/image" Target="../media/image14.png"/><Relationship Id="rId7" Type="http://schemas.openxmlformats.org/officeDocument/2006/relationships/image" Target="../media/image16.png"/><Relationship Id="rId8" Type="http://schemas.openxmlformats.org/officeDocument/2006/relationships/image" Target="../media/image1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erika.fabbrizzi@unina.it" TargetMode="External"/><Relationship Id="rId4" Type="http://schemas.openxmlformats.org/officeDocument/2006/relationships/hyperlink" Target="mailto:mariachiara.chiantore@unige.it" TargetMode="External"/><Relationship Id="rId5" Type="http://schemas.openxmlformats.org/officeDocument/2006/relationships/hyperlink" Target="mailto:simonetta.fraschetti@unina.it" TargetMode="External"/><Relationship Id="rId6" Type="http://schemas.openxmlformats.org/officeDocument/2006/relationships/image" Target="../media/image18.jpg"/><Relationship Id="rId7"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hyperlink" Target="mailto:simonetta.fraschetti@unina.it" TargetMode="External"/><Relationship Id="rId9" Type="http://schemas.openxmlformats.org/officeDocument/2006/relationships/image" Target="../media/image12.png"/><Relationship Id="rId5" Type="http://schemas.openxmlformats.org/officeDocument/2006/relationships/hyperlink" Target="mailto:erika.fabbrizzi@unina.it" TargetMode="External"/><Relationship Id="rId6" Type="http://schemas.openxmlformats.org/officeDocument/2006/relationships/hyperlink" Target="mailto:mariachiara.chiantore@unige.it" TargetMode="External"/><Relationship Id="rId7" Type="http://schemas.openxmlformats.org/officeDocument/2006/relationships/hyperlink" Target="mailto:francesco.mancuso@unipa.it" TargetMode="External"/><Relationship Id="rId8" Type="http://schemas.openxmlformats.org/officeDocument/2006/relationships/image" Target="../media/image18.jpg"/></Relationships>
</file>

<file path=ppt/slides/_rels/slide6.xml.rels><?xml version="1.0" encoding="UTF-8" standalone="yes"?><Relationships xmlns="http://schemas.openxmlformats.org/package/2006/relationships"><Relationship Id="rId11" Type="http://schemas.openxmlformats.org/officeDocument/2006/relationships/image" Target="../media/image14.png"/><Relationship Id="rId10" Type="http://schemas.openxmlformats.org/officeDocument/2006/relationships/image" Target="../media/image18.jpg"/><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mailto:patrizia.stipcich@unina.it" TargetMode="External"/><Relationship Id="rId4" Type="http://schemas.openxmlformats.org/officeDocument/2006/relationships/hyperlink" Target="mailto:claudia.pezzilli@edu.unige.it" TargetMode="External"/><Relationship Id="rId9" Type="http://schemas.openxmlformats.org/officeDocument/2006/relationships/hyperlink" Target="mailto:simonetta.fraschetti@unina.it" TargetMode="External"/><Relationship Id="rId5" Type="http://schemas.openxmlformats.org/officeDocument/2006/relationships/hyperlink" Target="mailto:claudia.pezzilli@edu.unige.it" TargetMode="External"/><Relationship Id="rId6" Type="http://schemas.openxmlformats.org/officeDocument/2006/relationships/hyperlink" Target="mailto:valentina.asnaghi@unige.it" TargetMode="External"/><Relationship Id="rId7" Type="http://schemas.openxmlformats.org/officeDocument/2006/relationships/hyperlink" Target="mailto:francesco.mancuso@unipa.it" TargetMode="External"/><Relationship Id="rId8" Type="http://schemas.openxmlformats.org/officeDocument/2006/relationships/hyperlink" Target="mailto:giulia.ceccherelli@unisa.it" TargetMode="External"/></Relationships>
</file>

<file path=ppt/slides/_rels/slide7.xml.rels><?xml version="1.0" encoding="UTF-8" standalone="yes"?><Relationships xmlns="http://schemas.openxmlformats.org/package/2006/relationships"><Relationship Id="rId10" Type="http://schemas.openxmlformats.org/officeDocument/2006/relationships/hyperlink" Target="mailto:giulia.ceccherelli@unisa.it" TargetMode="External"/><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4.png"/><Relationship Id="rId4" Type="http://schemas.openxmlformats.org/officeDocument/2006/relationships/image" Target="../media/image2.png"/><Relationship Id="rId9" Type="http://schemas.openxmlformats.org/officeDocument/2006/relationships/image" Target="../media/image18.jpg"/><Relationship Id="rId5" Type="http://schemas.openxmlformats.org/officeDocument/2006/relationships/hyperlink" Target="mailto:simonetta.fraschetti@unina.it" TargetMode="External"/><Relationship Id="rId6" Type="http://schemas.openxmlformats.org/officeDocument/2006/relationships/hyperlink" Target="mailto:patrizia.stipcich@unina.it" TargetMode="External"/><Relationship Id="rId7" Type="http://schemas.openxmlformats.org/officeDocument/2006/relationships/hyperlink" Target="mailto:mariachiara.chiantore@unige.it" TargetMode="External"/><Relationship Id="rId8" Type="http://schemas.openxmlformats.org/officeDocument/2006/relationships/hyperlink" Target="mailto:francesco.mancuso@unipa.i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mailto:simonetta.fraschetti@unina.it" TargetMode="External"/><Relationship Id="rId4" Type="http://schemas.openxmlformats.org/officeDocument/2006/relationships/hyperlink" Target="mailto:claudia.pezzilli@edu.unige.it" TargetMode="External"/><Relationship Id="rId5" Type="http://schemas.openxmlformats.org/officeDocument/2006/relationships/image" Target="../media/image18.jpg"/><Relationship Id="rId6"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8.jpg"/><Relationship Id="rId5" Type="http://schemas.openxmlformats.org/officeDocument/2006/relationships/image" Target="../media/image16.png"/><Relationship Id="rId6" Type="http://schemas.openxmlformats.org/officeDocument/2006/relationships/hyperlink" Target="mailto:simonetta.fraschetti@unina.it" TargetMode="External"/><Relationship Id="rId7" Type="http://schemas.openxmlformats.org/officeDocument/2006/relationships/hyperlink" Target="mailto:simonetta.fraschetti@unina.i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Play"/>
              <a:buNone/>
            </a:pPr>
            <a:r>
              <a:rPr lang="it-IT"/>
              <a:t>Biodiversity Sampling Week</a:t>
            </a:r>
            <a:endParaRPr/>
          </a:p>
        </p:txBody>
      </p:sp>
      <p:sp>
        <p:nvSpPr>
          <p:cNvPr id="89" name="Google Shape;89;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b="1" lang="it-IT"/>
              <a:t>NBFC - </a:t>
            </a:r>
            <a:r>
              <a:rPr b="1" i="1" lang="it-IT"/>
              <a:t>sea</a:t>
            </a:r>
            <a:endParaRPr b="1" i="1"/>
          </a:p>
          <a:p>
            <a:pPr indent="0" lvl="0" marL="0" rtl="0" algn="ctr">
              <a:lnSpc>
                <a:spcPct val="90000"/>
              </a:lnSpc>
              <a:spcBef>
                <a:spcPts val="1000"/>
              </a:spcBef>
              <a:spcAft>
                <a:spcPts val="0"/>
              </a:spcAft>
              <a:buClr>
                <a:schemeClr val="dk1"/>
              </a:buClr>
              <a:buSzPts val="2400"/>
              <a:buNone/>
            </a:pPr>
            <a:r>
              <a:rPr lang="it-IT"/>
              <a:t>MC Mangano &amp; G Sarà</a:t>
            </a:r>
            <a:endParaRPr/>
          </a:p>
          <a:p>
            <a:pPr indent="0" lvl="0" marL="0" rtl="0" algn="ctr">
              <a:lnSpc>
                <a:spcPct val="90000"/>
              </a:lnSpc>
              <a:spcBef>
                <a:spcPts val="1000"/>
              </a:spcBef>
              <a:spcAft>
                <a:spcPts val="0"/>
              </a:spcAft>
              <a:buClr>
                <a:schemeClr val="dk1"/>
              </a:buClr>
              <a:buSzPts val="2400"/>
              <a:buNone/>
            </a:pPr>
            <a:r>
              <a:rPr b="1" lang="it-IT"/>
              <a:t>Activities synthesis</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4" name="Shape 474"/>
        <p:cNvGrpSpPr/>
        <p:nvPr/>
      </p:nvGrpSpPr>
      <p:grpSpPr>
        <a:xfrm>
          <a:off x="0" y="0"/>
          <a:ext cx="0" cy="0"/>
          <a:chOff x="0" y="0"/>
          <a:chExt cx="0" cy="0"/>
        </a:xfrm>
      </p:grpSpPr>
      <p:sp>
        <p:nvSpPr>
          <p:cNvPr id="475" name="Google Shape;475;p10"/>
          <p:cNvSpPr txBox="1"/>
          <p:nvPr/>
        </p:nvSpPr>
        <p:spPr>
          <a:xfrm>
            <a:off x="153924" y="1381849"/>
            <a:ext cx="8393176" cy="607539"/>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rPr>
              <a:t>REFERENTI </a:t>
            </a:r>
            <a:r>
              <a:rPr b="1" lang="it-IT" sz="1600" u="sng">
                <a:solidFill>
                  <a:schemeClr val="accent2"/>
                </a:solidFill>
                <a:latin typeface="Calibri"/>
                <a:ea typeface="Calibri"/>
                <a:cs typeface="Calibri"/>
                <a:sym typeface="Calibri"/>
                <a:hlinkClick r:id="rId3">
                  <a:extLst>
                    <a:ext uri="{A12FA001-AC4F-418D-AE19-62706E023703}">
                      <ahyp:hlinkClr val="tx"/>
                    </a:ext>
                  </a:extLst>
                </a:hlinkClick>
              </a:rPr>
              <a:t>mariacristina.mangano@szn.it</a:t>
            </a:r>
            <a:r>
              <a:rPr b="1" lang="it-IT" sz="1600" u="sng">
                <a:solidFill>
                  <a:schemeClr val="accent2"/>
                </a:solidFill>
                <a:latin typeface="Calibri"/>
                <a:ea typeface="Calibri"/>
                <a:cs typeface="Calibri"/>
                <a:sym typeface="Calibri"/>
              </a:rPr>
              <a:t>; </a:t>
            </a:r>
            <a:r>
              <a:rPr b="1" lang="it-IT" sz="1600" u="sng">
                <a:solidFill>
                  <a:schemeClr val="accent2"/>
                </a:solidFill>
                <a:latin typeface="Calibri"/>
                <a:ea typeface="Calibri"/>
                <a:cs typeface="Calibri"/>
                <a:sym typeface="Calibri"/>
                <a:hlinkClick r:id="rId4">
                  <a:extLst>
                    <a:ext uri="{A12FA001-AC4F-418D-AE19-62706E023703}">
                      <ahyp:hlinkClr val="tx"/>
                    </a:ext>
                  </a:extLst>
                </a:hlinkClick>
              </a:rPr>
              <a:t>manuel.berlino@szn.it</a:t>
            </a:r>
            <a:endParaRPr b="1" sz="1600" u="sng">
              <a:solidFill>
                <a:schemeClr val="accent2"/>
              </a:solidFill>
              <a:latin typeface="Calibri"/>
              <a:ea typeface="Calibri"/>
              <a:cs typeface="Calibri"/>
              <a:sym typeface="Calibri"/>
            </a:endParaRPr>
          </a:p>
          <a:p>
            <a:pPr indent="0" lvl="0" marL="0" marR="0" rtl="0" algn="l">
              <a:lnSpc>
                <a:spcPct val="107000"/>
              </a:lnSpc>
              <a:spcBef>
                <a:spcPts val="0"/>
              </a:spcBef>
              <a:spcAft>
                <a:spcPts val="0"/>
              </a:spcAft>
              <a:buNone/>
            </a:pPr>
            <a:r>
              <a:rPr b="1" lang="it-IT" sz="1600" u="sng">
                <a:solidFill>
                  <a:srgbClr val="0563C1"/>
                </a:solidFill>
                <a:latin typeface="Calibri"/>
                <a:ea typeface="Calibri"/>
                <a:cs typeface="Calibri"/>
                <a:sym typeface="Calibri"/>
                <a:hlinkClick r:id="rId5">
                  <a:extLst>
                    <a:ext uri="{A12FA001-AC4F-418D-AE19-62706E023703}">
                      <ahyp:hlinkClr val="tx"/>
                    </a:ext>
                  </a:extLst>
                </a:hlinkClick>
              </a:rPr>
              <a:t>NBFC Community:</a:t>
            </a:r>
            <a:r>
              <a:rPr lang="it-IT" sz="1600" u="sng">
                <a:solidFill>
                  <a:srgbClr val="0563C1"/>
                </a:solidFill>
                <a:latin typeface="Calibri"/>
                <a:ea typeface="Calibri"/>
                <a:cs typeface="Calibri"/>
                <a:sym typeface="Calibri"/>
              </a:rPr>
              <a:t> TBD</a:t>
            </a:r>
            <a:endParaRPr sz="1600" u="sng">
              <a:solidFill>
                <a:srgbClr val="0563C1"/>
              </a:solidFill>
              <a:latin typeface="Calibri"/>
              <a:ea typeface="Calibri"/>
              <a:cs typeface="Calibri"/>
              <a:sym typeface="Calibri"/>
            </a:endParaRPr>
          </a:p>
        </p:txBody>
      </p:sp>
      <p:sp>
        <p:nvSpPr>
          <p:cNvPr id="476" name="Google Shape;476;p10"/>
          <p:cNvSpPr txBox="1"/>
          <p:nvPr/>
        </p:nvSpPr>
        <p:spPr>
          <a:xfrm>
            <a:off x="1554476" y="2056426"/>
            <a:ext cx="1018032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Fauna ittica in habitat costieri di aree soggette a misure di gestione/conservazione</a:t>
            </a:r>
            <a:endParaRPr sz="1600">
              <a:solidFill>
                <a:schemeClr val="dk1"/>
              </a:solidFill>
              <a:latin typeface="Arial"/>
              <a:ea typeface="Arial"/>
              <a:cs typeface="Arial"/>
              <a:sym typeface="Arial"/>
            </a:endParaRPr>
          </a:p>
        </p:txBody>
      </p:sp>
      <p:sp>
        <p:nvSpPr>
          <p:cNvPr id="477" name="Google Shape;477;p10"/>
          <p:cNvSpPr txBox="1"/>
          <p:nvPr/>
        </p:nvSpPr>
        <p:spPr>
          <a:xfrm>
            <a:off x="-4778" y="2057398"/>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478" name="Google Shape;478;p10"/>
          <p:cNvSpPr txBox="1"/>
          <p:nvPr/>
        </p:nvSpPr>
        <p:spPr>
          <a:xfrm>
            <a:off x="0" y="4876630"/>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479" name="Google Shape;479;p10"/>
          <p:cNvSpPr txBox="1"/>
          <p:nvPr/>
        </p:nvSpPr>
        <p:spPr>
          <a:xfrm>
            <a:off x="-19121" y="4134636"/>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480" name="Google Shape;480;p10"/>
          <p:cNvSpPr txBox="1"/>
          <p:nvPr/>
        </p:nvSpPr>
        <p:spPr>
          <a:xfrm>
            <a:off x="1549700" y="4864500"/>
            <a:ext cx="1035020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Sicilia</a:t>
            </a:r>
            <a:endParaRPr sz="1600">
              <a:solidFill>
                <a:schemeClr val="dk1"/>
              </a:solidFill>
              <a:latin typeface="Calibri"/>
              <a:ea typeface="Calibri"/>
              <a:cs typeface="Calibri"/>
              <a:sym typeface="Calibri"/>
            </a:endParaRPr>
          </a:p>
        </p:txBody>
      </p:sp>
      <p:sp>
        <p:nvSpPr>
          <p:cNvPr id="481" name="Google Shape;481;p10"/>
          <p:cNvSpPr txBox="1"/>
          <p:nvPr/>
        </p:nvSpPr>
        <p:spPr>
          <a:xfrm>
            <a:off x="0" y="2574877"/>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482" name="Google Shape;482;p10"/>
          <p:cNvSpPr txBox="1"/>
          <p:nvPr/>
        </p:nvSpPr>
        <p:spPr>
          <a:xfrm>
            <a:off x="-9561" y="3292779"/>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483" name="Google Shape;483;p10"/>
          <p:cNvSpPr txBox="1"/>
          <p:nvPr/>
        </p:nvSpPr>
        <p:spPr>
          <a:xfrm>
            <a:off x="0" y="562962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484" name="Google Shape;484;p10"/>
          <p:cNvSpPr txBox="1"/>
          <p:nvPr/>
        </p:nvSpPr>
        <p:spPr>
          <a:xfrm>
            <a:off x="1554477" y="5617494"/>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Intera settimana</a:t>
            </a:r>
            <a:endParaRPr sz="1600">
              <a:solidFill>
                <a:schemeClr val="dk1"/>
              </a:solidFill>
              <a:latin typeface="Arial"/>
              <a:ea typeface="Arial"/>
              <a:cs typeface="Arial"/>
              <a:sym typeface="Arial"/>
            </a:endParaRPr>
          </a:p>
        </p:txBody>
      </p:sp>
      <p:sp>
        <p:nvSpPr>
          <p:cNvPr id="485" name="Google Shape;485;p10"/>
          <p:cNvSpPr txBox="1"/>
          <p:nvPr/>
        </p:nvSpPr>
        <p:spPr>
          <a:xfrm>
            <a:off x="-9559" y="630030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486" name="Google Shape;486;p10"/>
          <p:cNvSpPr txBox="1"/>
          <p:nvPr/>
        </p:nvSpPr>
        <p:spPr>
          <a:xfrm>
            <a:off x="1554475" y="6300304"/>
            <a:ext cx="9064229"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SZN, UNIPA, Dipartimento Pesca Regione Sicilia, Consorzi di Gestione Pesca Artigianale locali</a:t>
            </a:r>
            <a:endParaRPr sz="1600">
              <a:solidFill>
                <a:schemeClr val="dk1"/>
              </a:solidFill>
              <a:latin typeface="Calibri"/>
              <a:ea typeface="Calibri"/>
              <a:cs typeface="Calibri"/>
              <a:sym typeface="Calibri"/>
            </a:endParaRPr>
          </a:p>
        </p:txBody>
      </p:sp>
      <p:sp>
        <p:nvSpPr>
          <p:cNvPr id="487" name="Google Shape;487;p10"/>
          <p:cNvSpPr txBox="1"/>
          <p:nvPr/>
        </p:nvSpPr>
        <p:spPr>
          <a:xfrm>
            <a:off x="838200" y="59515"/>
            <a:ext cx="9780505" cy="1325563"/>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Play"/>
              <a:buNone/>
            </a:pPr>
            <a:r>
              <a:rPr lang="it-IT" sz="4400">
                <a:solidFill>
                  <a:schemeClr val="dk1"/>
                </a:solidFill>
                <a:latin typeface="Play"/>
                <a:ea typeface="Play"/>
                <a:cs typeface="Play"/>
                <a:sym typeface="Play"/>
              </a:rPr>
              <a:t>Attività di monitoraggio NBFC armonizzata e </a:t>
            </a:r>
            <a:r>
              <a:rPr b="1" lang="it-IT" sz="4400">
                <a:solidFill>
                  <a:schemeClr val="dk1"/>
                </a:solidFill>
                <a:latin typeface="Play"/>
                <a:ea typeface="Play"/>
                <a:cs typeface="Play"/>
                <a:sym typeface="Play"/>
              </a:rPr>
              <a:t>congiunta tra gruppi di ricercatori</a:t>
            </a:r>
            <a:endParaRPr b="1" sz="4400">
              <a:solidFill>
                <a:schemeClr val="dk1"/>
              </a:solidFill>
              <a:latin typeface="Play"/>
              <a:ea typeface="Play"/>
              <a:cs typeface="Play"/>
              <a:sym typeface="Play"/>
            </a:endParaRPr>
          </a:p>
        </p:txBody>
      </p:sp>
      <p:pic>
        <p:nvPicPr>
          <p:cNvPr descr="A group of people holding a science experiment&#10;&#10;AI-generated content may be incorrect." id="488" name="Google Shape;488;p10"/>
          <p:cNvPicPr preferRelativeResize="0"/>
          <p:nvPr/>
        </p:nvPicPr>
        <p:blipFill rotWithShape="1">
          <a:blip r:embed="rId6">
            <a:alphaModFix/>
          </a:blip>
          <a:srcRect b="0" l="0" r="0" t="0"/>
          <a:stretch/>
        </p:blipFill>
        <p:spPr>
          <a:xfrm>
            <a:off x="10748168" y="-6243"/>
            <a:ext cx="1314368" cy="954541"/>
          </a:xfrm>
          <a:prstGeom prst="rect">
            <a:avLst/>
          </a:prstGeom>
          <a:noFill/>
          <a:ln>
            <a:noFill/>
          </a:ln>
        </p:spPr>
      </p:pic>
      <p:sp>
        <p:nvSpPr>
          <p:cNvPr id="489" name="Google Shape;489;p10"/>
          <p:cNvSpPr txBox="1"/>
          <p:nvPr/>
        </p:nvSpPr>
        <p:spPr>
          <a:xfrm>
            <a:off x="10618704" y="877492"/>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490" name="Google Shape;490;p10"/>
          <p:cNvSpPr txBox="1"/>
          <p:nvPr/>
        </p:nvSpPr>
        <p:spPr>
          <a:xfrm>
            <a:off x="10613135" y="1532074"/>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sp>
        <p:nvSpPr>
          <p:cNvPr id="491" name="Google Shape;491;p10"/>
          <p:cNvSpPr txBox="1"/>
          <p:nvPr/>
        </p:nvSpPr>
        <p:spPr>
          <a:xfrm>
            <a:off x="1559255" y="4111506"/>
            <a:ext cx="1035020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Ricercatori NBFC, Dipartimento Pesca Regione Sicilia, Consorzi di Gestione Pesca Artigianale locali, Pescatori piccola pesca</a:t>
            </a:r>
            <a:endParaRPr sz="1600">
              <a:solidFill>
                <a:schemeClr val="dk1"/>
              </a:solidFill>
              <a:latin typeface="Calibri"/>
              <a:ea typeface="Calibri"/>
              <a:cs typeface="Calibri"/>
              <a:sym typeface="Calibri"/>
            </a:endParaRPr>
          </a:p>
        </p:txBody>
      </p:sp>
      <p:sp>
        <p:nvSpPr>
          <p:cNvPr id="492" name="Google Shape;492;p10"/>
          <p:cNvSpPr txBox="1"/>
          <p:nvPr/>
        </p:nvSpPr>
        <p:spPr>
          <a:xfrm>
            <a:off x="1540137" y="3211186"/>
            <a:ext cx="103502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Monitoraggio fotografico dello sbarcato, applicazione di sensori per la misura dei principali variabili ambientali (temperatura, ossigeno disciolto)</a:t>
            </a:r>
            <a:endParaRPr sz="1600">
              <a:solidFill>
                <a:schemeClr val="dk1"/>
              </a:solidFill>
              <a:latin typeface="Calibri"/>
              <a:ea typeface="Calibri"/>
              <a:cs typeface="Calibri"/>
              <a:sym typeface="Calibri"/>
            </a:endParaRPr>
          </a:p>
        </p:txBody>
      </p:sp>
      <p:sp>
        <p:nvSpPr>
          <p:cNvPr id="493" name="Google Shape;493;p10"/>
          <p:cNvSpPr txBox="1"/>
          <p:nvPr/>
        </p:nvSpPr>
        <p:spPr>
          <a:xfrm>
            <a:off x="1559255" y="2468638"/>
            <a:ext cx="103502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Monitorare la biodiversità ittica lungo habitat prioritari soggetti a misure di gestione/conservazione (AMP), censire la presenza di NIS</a:t>
            </a:r>
            <a:endParaRPr sz="1600">
              <a:solidFill>
                <a:schemeClr val="dk1"/>
              </a:solidFill>
              <a:latin typeface="Calibri"/>
              <a:ea typeface="Calibri"/>
              <a:cs typeface="Calibri"/>
              <a:sym typeface="Calibri"/>
            </a:endParaRPr>
          </a:p>
        </p:txBody>
      </p:sp>
      <p:grpSp>
        <p:nvGrpSpPr>
          <p:cNvPr id="494" name="Google Shape;494;p10"/>
          <p:cNvGrpSpPr/>
          <p:nvPr/>
        </p:nvGrpSpPr>
        <p:grpSpPr>
          <a:xfrm>
            <a:off x="9970980" y="1228265"/>
            <a:ext cx="546583" cy="690267"/>
            <a:chOff x="11011522" y="3397244"/>
            <a:chExt cx="819875" cy="1023089"/>
          </a:xfrm>
        </p:grpSpPr>
        <p:grpSp>
          <p:nvGrpSpPr>
            <p:cNvPr id="495" name="Google Shape;495;p10"/>
            <p:cNvGrpSpPr/>
            <p:nvPr/>
          </p:nvGrpSpPr>
          <p:grpSpPr>
            <a:xfrm>
              <a:off x="11011523" y="3397244"/>
              <a:ext cx="819874" cy="928116"/>
              <a:chOff x="10978252" y="3401901"/>
              <a:chExt cx="780832" cy="883920"/>
            </a:xfrm>
          </p:grpSpPr>
          <p:sp>
            <p:nvSpPr>
              <p:cNvPr id="496" name="Google Shape;496;p10"/>
              <p:cNvSpPr/>
              <p:nvPr/>
            </p:nvSpPr>
            <p:spPr>
              <a:xfrm>
                <a:off x="10990668" y="3565821"/>
                <a:ext cx="720000" cy="720000"/>
              </a:xfrm>
              <a:prstGeom prst="ellipse">
                <a:avLst/>
              </a:prstGeom>
              <a:solidFill>
                <a:schemeClr val="accent1"/>
              </a:solidFill>
              <a:ln cap="flat" cmpd="sng" w="1905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Fish with solid fill" id="497" name="Google Shape;497;p10"/>
              <p:cNvPicPr preferRelativeResize="0"/>
              <p:nvPr/>
            </p:nvPicPr>
            <p:blipFill rotWithShape="1">
              <a:blip r:embed="rId7">
                <a:alphaModFix/>
              </a:blip>
              <a:srcRect b="0" l="0" r="0" t="0"/>
              <a:stretch/>
            </p:blipFill>
            <p:spPr>
              <a:xfrm rot="-529456">
                <a:off x="11026668" y="3450317"/>
                <a:ext cx="684000" cy="684000"/>
              </a:xfrm>
              <a:prstGeom prst="rect">
                <a:avLst/>
              </a:prstGeom>
              <a:noFill/>
              <a:ln>
                <a:noFill/>
              </a:ln>
            </p:spPr>
          </p:pic>
        </p:grpSp>
        <p:pic>
          <p:nvPicPr>
            <p:cNvPr descr="Crab with solid fill" id="498" name="Google Shape;498;p10"/>
            <p:cNvPicPr preferRelativeResize="0"/>
            <p:nvPr/>
          </p:nvPicPr>
          <p:blipFill rotWithShape="1">
            <a:blip r:embed="rId8">
              <a:alphaModFix/>
            </a:blip>
            <a:srcRect b="0" l="0" r="0" t="0"/>
            <a:stretch/>
          </p:blipFill>
          <p:spPr>
            <a:xfrm>
              <a:off x="11423944" y="3947360"/>
              <a:ext cx="356616" cy="356616"/>
            </a:xfrm>
            <a:prstGeom prst="rect">
              <a:avLst/>
            </a:prstGeom>
            <a:noFill/>
            <a:ln>
              <a:noFill/>
            </a:ln>
          </p:spPr>
        </p:pic>
        <p:pic>
          <p:nvPicPr>
            <p:cNvPr descr="Conch with solid fill" id="499" name="Google Shape;499;p10"/>
            <p:cNvPicPr preferRelativeResize="0"/>
            <p:nvPr/>
          </p:nvPicPr>
          <p:blipFill rotWithShape="1">
            <a:blip r:embed="rId9">
              <a:alphaModFix/>
            </a:blip>
            <a:srcRect b="0" l="0" r="0" t="0"/>
            <a:stretch/>
          </p:blipFill>
          <p:spPr>
            <a:xfrm rot="-1763284">
              <a:off x="11076689" y="3995166"/>
              <a:ext cx="360000" cy="360000"/>
            </a:xfrm>
            <a:prstGeom prst="rect">
              <a:avLst/>
            </a:prstGeom>
            <a:noFill/>
            <a:ln>
              <a:noFill/>
            </a:ln>
          </p:spPr>
        </p:pic>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3" name="Shape 503"/>
        <p:cNvGrpSpPr/>
        <p:nvPr/>
      </p:nvGrpSpPr>
      <p:grpSpPr>
        <a:xfrm>
          <a:off x="0" y="0"/>
          <a:ext cx="0" cy="0"/>
          <a:chOff x="0" y="0"/>
          <a:chExt cx="0" cy="0"/>
        </a:xfrm>
      </p:grpSpPr>
      <p:pic>
        <p:nvPicPr>
          <p:cNvPr descr="A map of italy with blue lines&#10;&#10;AI-generated content may be incorrect." id="504" name="Google Shape;504;p11"/>
          <p:cNvPicPr preferRelativeResize="0"/>
          <p:nvPr/>
        </p:nvPicPr>
        <p:blipFill rotWithShape="1">
          <a:blip r:embed="rId3">
            <a:alphaModFix/>
          </a:blip>
          <a:srcRect b="0" l="0" r="0" t="0"/>
          <a:stretch/>
        </p:blipFill>
        <p:spPr>
          <a:xfrm>
            <a:off x="2814526" y="0"/>
            <a:ext cx="6562947" cy="6858000"/>
          </a:xfrm>
          <a:prstGeom prst="rect">
            <a:avLst/>
          </a:prstGeom>
          <a:noFill/>
          <a:ln>
            <a:noFill/>
          </a:ln>
        </p:spPr>
      </p:pic>
      <p:pic>
        <p:nvPicPr>
          <p:cNvPr descr="A group of people holding a science experiment&#10;&#10;AI-generated content may be incorrect." id="505" name="Google Shape;505;p11"/>
          <p:cNvPicPr preferRelativeResize="0"/>
          <p:nvPr/>
        </p:nvPicPr>
        <p:blipFill rotWithShape="1">
          <a:blip r:embed="rId4">
            <a:alphaModFix/>
          </a:blip>
          <a:srcRect b="0" l="0" r="0" t="0"/>
          <a:stretch/>
        </p:blipFill>
        <p:spPr>
          <a:xfrm>
            <a:off x="10461122" y="785354"/>
            <a:ext cx="1737231" cy="1261639"/>
          </a:xfrm>
          <a:prstGeom prst="rect">
            <a:avLst/>
          </a:prstGeom>
          <a:noFill/>
          <a:ln>
            <a:noFill/>
          </a:ln>
        </p:spPr>
      </p:pic>
      <p:sp>
        <p:nvSpPr>
          <p:cNvPr id="506" name="Google Shape;506;p11"/>
          <p:cNvSpPr txBox="1"/>
          <p:nvPr/>
        </p:nvSpPr>
        <p:spPr>
          <a:xfrm>
            <a:off x="10615913" y="2035754"/>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507" name="Google Shape;507;p11"/>
          <p:cNvSpPr txBox="1"/>
          <p:nvPr/>
        </p:nvSpPr>
        <p:spPr>
          <a:xfrm>
            <a:off x="10619205" y="2690336"/>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sp>
        <p:nvSpPr>
          <p:cNvPr id="508" name="Google Shape;508;p11"/>
          <p:cNvSpPr txBox="1"/>
          <p:nvPr/>
        </p:nvSpPr>
        <p:spPr>
          <a:xfrm>
            <a:off x="3085410" y="4471975"/>
            <a:ext cx="2602933" cy="650563"/>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Stazione Zoologica Anton Dohrn, Sicily Marine Centre </a:t>
            </a:r>
            <a:endParaRPr/>
          </a:p>
          <a:p>
            <a:pPr indent="0" lvl="0" marL="0" marR="0" rtl="0" algn="r">
              <a:lnSpc>
                <a:spcPct val="107000"/>
              </a:lnSpc>
              <a:spcBef>
                <a:spcPts val="0"/>
              </a:spcBef>
              <a:spcAft>
                <a:spcPts val="0"/>
              </a:spcAft>
              <a:buNone/>
            </a:pPr>
            <a:r>
              <a:rPr lang="it-IT" sz="1200" u="sng">
                <a:solidFill>
                  <a:srgbClr val="0563C1"/>
                </a:solidFill>
                <a:latin typeface="Calibri"/>
                <a:ea typeface="Calibri"/>
                <a:cs typeface="Calibri"/>
                <a:sym typeface="Calibri"/>
              </a:rPr>
              <a:t>mariacristina.mangano@szn.it</a:t>
            </a:r>
            <a:endParaRPr sz="1200" u="sng">
              <a:solidFill>
                <a:srgbClr val="0563C1"/>
              </a:solidFill>
              <a:latin typeface="Calibri"/>
              <a:ea typeface="Calibri"/>
              <a:cs typeface="Calibri"/>
              <a:sym typeface="Calibri"/>
            </a:endParaRPr>
          </a:p>
        </p:txBody>
      </p:sp>
      <p:sp>
        <p:nvSpPr>
          <p:cNvPr id="509" name="Google Shape;509;p11"/>
          <p:cNvSpPr txBox="1"/>
          <p:nvPr/>
        </p:nvSpPr>
        <p:spPr>
          <a:xfrm>
            <a:off x="10924412" y="4333476"/>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Fauna ittica</a:t>
            </a:r>
            <a:endParaRPr b="1" i="1" sz="1200">
              <a:solidFill>
                <a:schemeClr val="dk1"/>
              </a:solidFill>
              <a:latin typeface="Calibri"/>
              <a:ea typeface="Calibri"/>
              <a:cs typeface="Calibri"/>
              <a:sym typeface="Calibri"/>
            </a:endParaRPr>
          </a:p>
        </p:txBody>
      </p:sp>
      <p:grpSp>
        <p:nvGrpSpPr>
          <p:cNvPr id="510" name="Google Shape;510;p11"/>
          <p:cNvGrpSpPr/>
          <p:nvPr/>
        </p:nvGrpSpPr>
        <p:grpSpPr>
          <a:xfrm>
            <a:off x="11011522" y="3397244"/>
            <a:ext cx="819875" cy="1023089"/>
            <a:chOff x="11011522" y="3397244"/>
            <a:chExt cx="819875" cy="1023089"/>
          </a:xfrm>
        </p:grpSpPr>
        <p:grpSp>
          <p:nvGrpSpPr>
            <p:cNvPr id="511" name="Google Shape;511;p11"/>
            <p:cNvGrpSpPr/>
            <p:nvPr/>
          </p:nvGrpSpPr>
          <p:grpSpPr>
            <a:xfrm>
              <a:off x="11011523" y="3397244"/>
              <a:ext cx="819874" cy="928116"/>
              <a:chOff x="10978252" y="3401901"/>
              <a:chExt cx="780832" cy="883920"/>
            </a:xfrm>
          </p:grpSpPr>
          <p:sp>
            <p:nvSpPr>
              <p:cNvPr id="512" name="Google Shape;512;p11"/>
              <p:cNvSpPr/>
              <p:nvPr/>
            </p:nvSpPr>
            <p:spPr>
              <a:xfrm>
                <a:off x="10990668" y="3565821"/>
                <a:ext cx="720000" cy="720000"/>
              </a:xfrm>
              <a:prstGeom prst="ellipse">
                <a:avLst/>
              </a:prstGeom>
              <a:solidFill>
                <a:schemeClr val="accent1"/>
              </a:solidFill>
              <a:ln cap="flat" cmpd="sng" w="1905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Fish with solid fill" id="513" name="Google Shape;513;p11"/>
              <p:cNvPicPr preferRelativeResize="0"/>
              <p:nvPr/>
            </p:nvPicPr>
            <p:blipFill rotWithShape="1">
              <a:blip r:embed="rId5">
                <a:alphaModFix/>
              </a:blip>
              <a:srcRect b="0" l="0" r="0" t="0"/>
              <a:stretch/>
            </p:blipFill>
            <p:spPr>
              <a:xfrm rot="-529456">
                <a:off x="11026668" y="3450317"/>
                <a:ext cx="684000" cy="684000"/>
              </a:xfrm>
              <a:prstGeom prst="rect">
                <a:avLst/>
              </a:prstGeom>
              <a:noFill/>
              <a:ln>
                <a:noFill/>
              </a:ln>
            </p:spPr>
          </p:pic>
        </p:grpSp>
        <p:pic>
          <p:nvPicPr>
            <p:cNvPr descr="Crab with solid fill" id="514" name="Google Shape;514;p11"/>
            <p:cNvPicPr preferRelativeResize="0"/>
            <p:nvPr/>
          </p:nvPicPr>
          <p:blipFill rotWithShape="1">
            <a:blip r:embed="rId6">
              <a:alphaModFix/>
            </a:blip>
            <a:srcRect b="0" l="0" r="0" t="0"/>
            <a:stretch/>
          </p:blipFill>
          <p:spPr>
            <a:xfrm>
              <a:off x="11423944" y="3947360"/>
              <a:ext cx="356616" cy="356616"/>
            </a:xfrm>
            <a:prstGeom prst="rect">
              <a:avLst/>
            </a:prstGeom>
            <a:noFill/>
            <a:ln>
              <a:noFill/>
            </a:ln>
          </p:spPr>
        </p:pic>
        <p:pic>
          <p:nvPicPr>
            <p:cNvPr descr="Conch with solid fill" id="515" name="Google Shape;515;p11"/>
            <p:cNvPicPr preferRelativeResize="0"/>
            <p:nvPr/>
          </p:nvPicPr>
          <p:blipFill rotWithShape="1">
            <a:blip r:embed="rId7">
              <a:alphaModFix/>
            </a:blip>
            <a:srcRect b="0" l="0" r="0" t="0"/>
            <a:stretch/>
          </p:blipFill>
          <p:spPr>
            <a:xfrm rot="-1763284">
              <a:off x="11076689" y="3995166"/>
              <a:ext cx="360000" cy="360000"/>
            </a:xfrm>
            <a:prstGeom prst="rect">
              <a:avLst/>
            </a:prstGeom>
            <a:noFill/>
            <a:ln>
              <a:noFill/>
            </a:ln>
          </p:spPr>
        </p:pic>
      </p:grpSp>
      <p:grpSp>
        <p:nvGrpSpPr>
          <p:cNvPr id="516" name="Google Shape;516;p11"/>
          <p:cNvGrpSpPr/>
          <p:nvPr/>
        </p:nvGrpSpPr>
        <p:grpSpPr>
          <a:xfrm>
            <a:off x="5899943" y="4225711"/>
            <a:ext cx="488080" cy="609059"/>
            <a:chOff x="11011522" y="3397244"/>
            <a:chExt cx="819875" cy="1023089"/>
          </a:xfrm>
        </p:grpSpPr>
        <p:grpSp>
          <p:nvGrpSpPr>
            <p:cNvPr id="517" name="Google Shape;517;p11"/>
            <p:cNvGrpSpPr/>
            <p:nvPr/>
          </p:nvGrpSpPr>
          <p:grpSpPr>
            <a:xfrm>
              <a:off x="11011523" y="3397244"/>
              <a:ext cx="819874" cy="928116"/>
              <a:chOff x="10978252" y="3401901"/>
              <a:chExt cx="780832" cy="883920"/>
            </a:xfrm>
          </p:grpSpPr>
          <p:sp>
            <p:nvSpPr>
              <p:cNvPr id="518" name="Google Shape;518;p11"/>
              <p:cNvSpPr/>
              <p:nvPr/>
            </p:nvSpPr>
            <p:spPr>
              <a:xfrm>
                <a:off x="10990668" y="3565821"/>
                <a:ext cx="720000" cy="720000"/>
              </a:xfrm>
              <a:prstGeom prst="ellipse">
                <a:avLst/>
              </a:prstGeom>
              <a:solidFill>
                <a:schemeClr val="accent1"/>
              </a:solidFill>
              <a:ln cap="flat" cmpd="sng" w="1905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Fish with solid fill" id="519" name="Google Shape;519;p11"/>
              <p:cNvPicPr preferRelativeResize="0"/>
              <p:nvPr/>
            </p:nvPicPr>
            <p:blipFill rotWithShape="1">
              <a:blip r:embed="rId5">
                <a:alphaModFix/>
              </a:blip>
              <a:srcRect b="0" l="0" r="0" t="0"/>
              <a:stretch/>
            </p:blipFill>
            <p:spPr>
              <a:xfrm rot="-529456">
                <a:off x="11026668" y="3450317"/>
                <a:ext cx="684000" cy="684000"/>
              </a:xfrm>
              <a:prstGeom prst="rect">
                <a:avLst/>
              </a:prstGeom>
              <a:noFill/>
              <a:ln>
                <a:noFill/>
              </a:ln>
            </p:spPr>
          </p:pic>
        </p:grpSp>
        <p:pic>
          <p:nvPicPr>
            <p:cNvPr descr="Crab with solid fill" id="520" name="Google Shape;520;p11"/>
            <p:cNvPicPr preferRelativeResize="0"/>
            <p:nvPr/>
          </p:nvPicPr>
          <p:blipFill rotWithShape="1">
            <a:blip r:embed="rId6">
              <a:alphaModFix/>
            </a:blip>
            <a:srcRect b="0" l="0" r="0" t="0"/>
            <a:stretch/>
          </p:blipFill>
          <p:spPr>
            <a:xfrm>
              <a:off x="11423944" y="3947360"/>
              <a:ext cx="356616" cy="356616"/>
            </a:xfrm>
            <a:prstGeom prst="rect">
              <a:avLst/>
            </a:prstGeom>
            <a:noFill/>
            <a:ln>
              <a:noFill/>
            </a:ln>
          </p:spPr>
        </p:pic>
        <p:pic>
          <p:nvPicPr>
            <p:cNvPr descr="Conch with solid fill" id="521" name="Google Shape;521;p11"/>
            <p:cNvPicPr preferRelativeResize="0"/>
            <p:nvPr/>
          </p:nvPicPr>
          <p:blipFill rotWithShape="1">
            <a:blip r:embed="rId7">
              <a:alphaModFix/>
            </a:blip>
            <a:srcRect b="0" l="0" r="0" t="0"/>
            <a:stretch/>
          </p:blipFill>
          <p:spPr>
            <a:xfrm rot="-1763284">
              <a:off x="11076689" y="3995166"/>
              <a:ext cx="360000" cy="360000"/>
            </a:xfrm>
            <a:prstGeom prst="rect">
              <a:avLst/>
            </a:prstGeom>
            <a:noFill/>
            <a:ln>
              <a:noFill/>
            </a:ln>
          </p:spPr>
        </p:pic>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5" name="Shape 525"/>
        <p:cNvGrpSpPr/>
        <p:nvPr/>
      </p:nvGrpSpPr>
      <p:grpSpPr>
        <a:xfrm>
          <a:off x="0" y="0"/>
          <a:ext cx="0" cy="0"/>
          <a:chOff x="0" y="0"/>
          <a:chExt cx="0" cy="0"/>
        </a:xfrm>
      </p:grpSpPr>
      <p:pic>
        <p:nvPicPr>
          <p:cNvPr descr="A map of italy with blue lines&#10;&#10;AI-generated content may be incorrect." id="526" name="Google Shape;526;p12"/>
          <p:cNvPicPr preferRelativeResize="0"/>
          <p:nvPr/>
        </p:nvPicPr>
        <p:blipFill rotWithShape="1">
          <a:blip r:embed="rId3">
            <a:alphaModFix/>
          </a:blip>
          <a:srcRect b="0" l="0" r="0" t="0"/>
          <a:stretch/>
        </p:blipFill>
        <p:spPr>
          <a:xfrm>
            <a:off x="2814526" y="0"/>
            <a:ext cx="6562947" cy="6858000"/>
          </a:xfrm>
          <a:prstGeom prst="rect">
            <a:avLst/>
          </a:prstGeom>
          <a:noFill/>
          <a:ln>
            <a:noFill/>
          </a:ln>
        </p:spPr>
      </p:pic>
      <p:sp>
        <p:nvSpPr>
          <p:cNvPr id="527" name="Google Shape;527;p12"/>
          <p:cNvSpPr txBox="1"/>
          <p:nvPr/>
        </p:nvSpPr>
        <p:spPr>
          <a:xfrm>
            <a:off x="0" y="0"/>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528" name="Google Shape;528;p12"/>
          <p:cNvSpPr txBox="1"/>
          <p:nvPr>
            <p:ph idx="1" type="subTitle"/>
          </p:nvPr>
        </p:nvSpPr>
        <p:spPr>
          <a:xfrm>
            <a:off x="-51073" y="5559743"/>
            <a:ext cx="10773134"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b="1" lang="it-IT"/>
              <a:t>Global overview</a:t>
            </a:r>
            <a:endParaRPr b="1"/>
          </a:p>
          <a:p>
            <a:pPr indent="0" lvl="0" marL="0" rtl="0" algn="ctr">
              <a:lnSpc>
                <a:spcPct val="90000"/>
              </a:lnSpc>
              <a:spcBef>
                <a:spcPts val="1000"/>
              </a:spcBef>
              <a:spcAft>
                <a:spcPts val="0"/>
              </a:spcAft>
              <a:buClr>
                <a:schemeClr val="dk1"/>
              </a:buClr>
              <a:buSzPts val="2400"/>
              <a:buNone/>
            </a:pPr>
            <a:r>
              <a:rPr lang="it-IT" sz="2400"/>
              <a:t>Attività di monitoraggio NBFC </a:t>
            </a:r>
            <a:r>
              <a:rPr b="1" lang="it-IT" sz="2400"/>
              <a:t>armonizzata e congiunta tra gruppi di ricercatori</a:t>
            </a:r>
            <a:endParaRPr b="1"/>
          </a:p>
        </p:txBody>
      </p:sp>
      <p:pic>
        <p:nvPicPr>
          <p:cNvPr descr="A person looking through a microscope&#10;&#10;AI-generated content may be incorrect." id="529" name="Google Shape;529;p12"/>
          <p:cNvPicPr preferRelativeResize="0"/>
          <p:nvPr/>
        </p:nvPicPr>
        <p:blipFill rotWithShape="1">
          <a:blip r:embed="rId4">
            <a:alphaModFix/>
          </a:blip>
          <a:srcRect b="0" l="0" r="0" t="0"/>
          <a:stretch/>
        </p:blipFill>
        <p:spPr>
          <a:xfrm>
            <a:off x="-4621" y="760492"/>
            <a:ext cx="1485929" cy="1485929"/>
          </a:xfrm>
          <a:prstGeom prst="rect">
            <a:avLst/>
          </a:prstGeom>
          <a:noFill/>
          <a:ln>
            <a:noFill/>
          </a:ln>
        </p:spPr>
      </p:pic>
      <p:sp>
        <p:nvSpPr>
          <p:cNvPr id="530" name="Google Shape;530;p12"/>
          <p:cNvSpPr txBox="1"/>
          <p:nvPr/>
        </p:nvSpPr>
        <p:spPr>
          <a:xfrm>
            <a:off x="2677" y="2114589"/>
            <a:ext cx="1578865"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sp>
        <p:nvSpPr>
          <p:cNvPr id="531" name="Google Shape;531;p12"/>
          <p:cNvSpPr txBox="1"/>
          <p:nvPr/>
        </p:nvSpPr>
        <p:spPr>
          <a:xfrm>
            <a:off x="10962409" y="827469"/>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Plancton</a:t>
            </a:r>
            <a:endParaRPr b="1" i="1" sz="1200">
              <a:solidFill>
                <a:schemeClr val="dk1"/>
              </a:solidFill>
              <a:latin typeface="Calibri"/>
              <a:ea typeface="Calibri"/>
              <a:cs typeface="Calibri"/>
              <a:sym typeface="Calibri"/>
            </a:endParaRPr>
          </a:p>
        </p:txBody>
      </p:sp>
      <p:grpSp>
        <p:nvGrpSpPr>
          <p:cNvPr id="532" name="Google Shape;532;p12"/>
          <p:cNvGrpSpPr/>
          <p:nvPr/>
        </p:nvGrpSpPr>
        <p:grpSpPr>
          <a:xfrm>
            <a:off x="10962409" y="97715"/>
            <a:ext cx="756000" cy="756000"/>
            <a:chOff x="10945360" y="3490160"/>
            <a:chExt cx="914400" cy="914400"/>
          </a:xfrm>
        </p:grpSpPr>
        <p:sp>
          <p:nvSpPr>
            <p:cNvPr id="533" name="Google Shape;533;p1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534" name="Google Shape;534;p1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535" name="Google Shape;535;p12"/>
          <p:cNvGrpSpPr/>
          <p:nvPr/>
        </p:nvGrpSpPr>
        <p:grpSpPr>
          <a:xfrm>
            <a:off x="5789712" y="3373847"/>
            <a:ext cx="540000" cy="540000"/>
            <a:chOff x="10945360" y="3490160"/>
            <a:chExt cx="914400" cy="914400"/>
          </a:xfrm>
        </p:grpSpPr>
        <p:sp>
          <p:nvSpPr>
            <p:cNvPr id="536" name="Google Shape;536;p1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537" name="Google Shape;537;p1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538" name="Google Shape;538;p12"/>
          <p:cNvGrpSpPr/>
          <p:nvPr/>
        </p:nvGrpSpPr>
        <p:grpSpPr>
          <a:xfrm>
            <a:off x="4156757" y="1594369"/>
            <a:ext cx="540000" cy="540000"/>
            <a:chOff x="10945360" y="3490160"/>
            <a:chExt cx="914400" cy="914400"/>
          </a:xfrm>
        </p:grpSpPr>
        <p:sp>
          <p:nvSpPr>
            <p:cNvPr id="539" name="Google Shape;539;p1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540" name="Google Shape;540;p1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541" name="Google Shape;541;p12"/>
          <p:cNvGrpSpPr/>
          <p:nvPr/>
        </p:nvGrpSpPr>
        <p:grpSpPr>
          <a:xfrm>
            <a:off x="6709615" y="1521763"/>
            <a:ext cx="540000" cy="540000"/>
            <a:chOff x="10945360" y="3490160"/>
            <a:chExt cx="914400" cy="914400"/>
          </a:xfrm>
        </p:grpSpPr>
        <p:sp>
          <p:nvSpPr>
            <p:cNvPr id="542" name="Google Shape;542;p1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543" name="Google Shape;543;p1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544" name="Google Shape;544;p12"/>
          <p:cNvGrpSpPr/>
          <p:nvPr/>
        </p:nvGrpSpPr>
        <p:grpSpPr>
          <a:xfrm>
            <a:off x="6536567" y="1044422"/>
            <a:ext cx="540000" cy="540000"/>
            <a:chOff x="10945360" y="3490160"/>
            <a:chExt cx="914400" cy="914400"/>
          </a:xfrm>
        </p:grpSpPr>
        <p:sp>
          <p:nvSpPr>
            <p:cNvPr id="545" name="Google Shape;545;p1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546" name="Google Shape;546;p1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sp>
        <p:nvSpPr>
          <p:cNvPr id="547" name="Google Shape;547;p12"/>
          <p:cNvSpPr txBox="1"/>
          <p:nvPr/>
        </p:nvSpPr>
        <p:spPr>
          <a:xfrm>
            <a:off x="11068913" y="1824827"/>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eDNA</a:t>
            </a:r>
            <a:endParaRPr b="1" i="1" sz="1200">
              <a:solidFill>
                <a:schemeClr val="dk1"/>
              </a:solidFill>
              <a:latin typeface="Calibri"/>
              <a:ea typeface="Calibri"/>
              <a:cs typeface="Calibri"/>
              <a:sym typeface="Calibri"/>
            </a:endParaRPr>
          </a:p>
        </p:txBody>
      </p:sp>
      <p:grpSp>
        <p:nvGrpSpPr>
          <p:cNvPr id="548" name="Google Shape;548;p12"/>
          <p:cNvGrpSpPr/>
          <p:nvPr/>
        </p:nvGrpSpPr>
        <p:grpSpPr>
          <a:xfrm>
            <a:off x="11027889" y="1160953"/>
            <a:ext cx="612000" cy="612000"/>
            <a:chOff x="11024560" y="3569360"/>
            <a:chExt cx="756000" cy="756000"/>
          </a:xfrm>
        </p:grpSpPr>
        <p:sp>
          <p:nvSpPr>
            <p:cNvPr id="549" name="Google Shape;549;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50" name="Google Shape;550;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51" name="Google Shape;551;p12"/>
          <p:cNvGrpSpPr/>
          <p:nvPr/>
        </p:nvGrpSpPr>
        <p:grpSpPr>
          <a:xfrm>
            <a:off x="4153539" y="4139661"/>
            <a:ext cx="432000" cy="432000"/>
            <a:chOff x="11024560" y="3569360"/>
            <a:chExt cx="756000" cy="756000"/>
          </a:xfrm>
        </p:grpSpPr>
        <p:sp>
          <p:nvSpPr>
            <p:cNvPr id="552" name="Google Shape;552;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53" name="Google Shape;553;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54" name="Google Shape;554;p12"/>
          <p:cNvGrpSpPr/>
          <p:nvPr/>
        </p:nvGrpSpPr>
        <p:grpSpPr>
          <a:xfrm>
            <a:off x="6127295" y="1071457"/>
            <a:ext cx="432000" cy="432000"/>
            <a:chOff x="11024560" y="3569360"/>
            <a:chExt cx="756000" cy="756000"/>
          </a:xfrm>
        </p:grpSpPr>
        <p:sp>
          <p:nvSpPr>
            <p:cNvPr id="555" name="Google Shape;555;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56" name="Google Shape;556;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57" name="Google Shape;557;p12"/>
          <p:cNvGrpSpPr/>
          <p:nvPr/>
        </p:nvGrpSpPr>
        <p:grpSpPr>
          <a:xfrm>
            <a:off x="5838966" y="1389447"/>
            <a:ext cx="432000" cy="432000"/>
            <a:chOff x="11024560" y="3569360"/>
            <a:chExt cx="756000" cy="756000"/>
          </a:xfrm>
        </p:grpSpPr>
        <p:sp>
          <p:nvSpPr>
            <p:cNvPr id="558" name="Google Shape;558;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59" name="Google Shape;559;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60" name="Google Shape;560;p12"/>
          <p:cNvGrpSpPr/>
          <p:nvPr/>
        </p:nvGrpSpPr>
        <p:grpSpPr>
          <a:xfrm>
            <a:off x="6287777" y="1532828"/>
            <a:ext cx="432000" cy="432000"/>
            <a:chOff x="11024560" y="3569360"/>
            <a:chExt cx="756000" cy="756000"/>
          </a:xfrm>
        </p:grpSpPr>
        <p:sp>
          <p:nvSpPr>
            <p:cNvPr id="561" name="Google Shape;561;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62" name="Google Shape;562;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63" name="Google Shape;563;p12"/>
          <p:cNvGrpSpPr/>
          <p:nvPr/>
        </p:nvGrpSpPr>
        <p:grpSpPr>
          <a:xfrm>
            <a:off x="6569834" y="2038243"/>
            <a:ext cx="432000" cy="432000"/>
            <a:chOff x="11024560" y="3569360"/>
            <a:chExt cx="756000" cy="756000"/>
          </a:xfrm>
        </p:grpSpPr>
        <p:sp>
          <p:nvSpPr>
            <p:cNvPr id="564" name="Google Shape;564;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65" name="Google Shape;565;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66" name="Google Shape;566;p12"/>
          <p:cNvGrpSpPr/>
          <p:nvPr/>
        </p:nvGrpSpPr>
        <p:grpSpPr>
          <a:xfrm>
            <a:off x="6324784" y="3432789"/>
            <a:ext cx="432000" cy="432000"/>
            <a:chOff x="11024560" y="3569360"/>
            <a:chExt cx="756000" cy="756000"/>
          </a:xfrm>
        </p:grpSpPr>
        <p:sp>
          <p:nvSpPr>
            <p:cNvPr id="567" name="Google Shape;567;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68" name="Google Shape;568;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69" name="Google Shape;569;p12"/>
          <p:cNvGrpSpPr/>
          <p:nvPr/>
        </p:nvGrpSpPr>
        <p:grpSpPr>
          <a:xfrm>
            <a:off x="5863098" y="4270647"/>
            <a:ext cx="360000" cy="360000"/>
            <a:chOff x="11024560" y="3569360"/>
            <a:chExt cx="756000" cy="756000"/>
          </a:xfrm>
        </p:grpSpPr>
        <p:sp>
          <p:nvSpPr>
            <p:cNvPr id="570" name="Google Shape;570;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71" name="Google Shape;571;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72" name="Google Shape;572;p12"/>
          <p:cNvGrpSpPr/>
          <p:nvPr/>
        </p:nvGrpSpPr>
        <p:grpSpPr>
          <a:xfrm>
            <a:off x="3681833" y="1648369"/>
            <a:ext cx="432000" cy="432000"/>
            <a:chOff x="11024560" y="3569360"/>
            <a:chExt cx="756000" cy="756000"/>
          </a:xfrm>
        </p:grpSpPr>
        <p:sp>
          <p:nvSpPr>
            <p:cNvPr id="573" name="Google Shape;573;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74" name="Google Shape;574;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75" name="Google Shape;575;p12"/>
          <p:cNvGrpSpPr/>
          <p:nvPr/>
        </p:nvGrpSpPr>
        <p:grpSpPr>
          <a:xfrm>
            <a:off x="8168212" y="2921046"/>
            <a:ext cx="432000" cy="432000"/>
            <a:chOff x="11024560" y="3569360"/>
            <a:chExt cx="756000" cy="756000"/>
          </a:xfrm>
        </p:grpSpPr>
        <p:sp>
          <p:nvSpPr>
            <p:cNvPr id="576" name="Google Shape;576;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77" name="Google Shape;577;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78" name="Google Shape;578;p12"/>
          <p:cNvGrpSpPr/>
          <p:nvPr/>
        </p:nvGrpSpPr>
        <p:grpSpPr>
          <a:xfrm>
            <a:off x="5221911" y="2771962"/>
            <a:ext cx="432000" cy="432000"/>
            <a:chOff x="11024560" y="3569360"/>
            <a:chExt cx="756000" cy="756000"/>
          </a:xfrm>
        </p:grpSpPr>
        <p:sp>
          <p:nvSpPr>
            <p:cNvPr id="579" name="Google Shape;579;p1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580" name="Google Shape;580;p12"/>
            <p:cNvPicPr preferRelativeResize="0"/>
            <p:nvPr/>
          </p:nvPicPr>
          <p:blipFill rotWithShape="1">
            <a:blip r:embed="rId6">
              <a:alphaModFix/>
            </a:blip>
            <a:srcRect b="0" l="0" r="0" t="0"/>
            <a:stretch/>
          </p:blipFill>
          <p:spPr>
            <a:xfrm>
              <a:off x="11075237" y="3634285"/>
              <a:ext cx="626150" cy="626150"/>
            </a:xfrm>
            <a:prstGeom prst="rect">
              <a:avLst/>
            </a:prstGeom>
            <a:noFill/>
            <a:ln>
              <a:noFill/>
            </a:ln>
          </p:spPr>
        </p:pic>
      </p:grpSp>
      <p:grpSp>
        <p:nvGrpSpPr>
          <p:cNvPr id="581" name="Google Shape;581;p12"/>
          <p:cNvGrpSpPr/>
          <p:nvPr/>
        </p:nvGrpSpPr>
        <p:grpSpPr>
          <a:xfrm>
            <a:off x="5843712" y="4221620"/>
            <a:ext cx="432000" cy="432000"/>
            <a:chOff x="11024560" y="3569360"/>
            <a:chExt cx="756000" cy="756000"/>
          </a:xfrm>
        </p:grpSpPr>
        <p:sp>
          <p:nvSpPr>
            <p:cNvPr id="582" name="Google Shape;582;p12"/>
            <p:cNvSpPr/>
            <p:nvPr/>
          </p:nvSpPr>
          <p:spPr>
            <a:xfrm>
              <a:off x="11024560" y="3569360"/>
              <a:ext cx="756000" cy="756000"/>
            </a:xfrm>
            <a:prstGeom prst="ellipse">
              <a:avLst/>
            </a:prstGeom>
            <a:solidFill>
              <a:srgbClr val="993366"/>
            </a:solidFill>
            <a:ln cap="flat" cmpd="sng" w="19050">
              <a:solidFill>
                <a:srgbClr val="9933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583" name="Google Shape;583;p12"/>
            <p:cNvPicPr preferRelativeResize="0"/>
            <p:nvPr/>
          </p:nvPicPr>
          <p:blipFill rotWithShape="1">
            <a:blip r:embed="rId7">
              <a:alphaModFix/>
            </a:blip>
            <a:srcRect b="0" l="0" r="0" t="0"/>
            <a:stretch/>
          </p:blipFill>
          <p:spPr>
            <a:xfrm>
              <a:off x="11080241" y="3629440"/>
              <a:ext cx="616141" cy="616141"/>
            </a:xfrm>
            <a:prstGeom prst="rect">
              <a:avLst/>
            </a:prstGeom>
            <a:noFill/>
            <a:ln>
              <a:noFill/>
            </a:ln>
          </p:spPr>
        </p:pic>
      </p:grpSp>
      <p:sp>
        <p:nvSpPr>
          <p:cNvPr id="584" name="Google Shape;584;p12"/>
          <p:cNvSpPr txBox="1"/>
          <p:nvPr/>
        </p:nvSpPr>
        <p:spPr>
          <a:xfrm>
            <a:off x="10479538" y="4283831"/>
            <a:ext cx="1763534"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it-IT" sz="1200">
                <a:solidFill>
                  <a:schemeClr val="dk1"/>
                </a:solidFill>
                <a:latin typeface="Calibri"/>
                <a:ea typeface="Calibri"/>
                <a:cs typeface="Calibri"/>
                <a:sym typeface="Calibri"/>
              </a:rPr>
              <a:t>Fondi mobili profondi (sedimenti e macroinfauna)</a:t>
            </a:r>
            <a:endParaRPr/>
          </a:p>
        </p:txBody>
      </p:sp>
      <p:grpSp>
        <p:nvGrpSpPr>
          <p:cNvPr id="585" name="Google Shape;585;p12"/>
          <p:cNvGrpSpPr/>
          <p:nvPr/>
        </p:nvGrpSpPr>
        <p:grpSpPr>
          <a:xfrm>
            <a:off x="11075849" y="3558789"/>
            <a:ext cx="598941" cy="662753"/>
            <a:chOff x="11011522" y="3569360"/>
            <a:chExt cx="769038" cy="850973"/>
          </a:xfrm>
        </p:grpSpPr>
        <p:sp>
          <p:nvSpPr>
            <p:cNvPr id="586" name="Google Shape;586;p12"/>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rab with solid fill" id="587" name="Google Shape;587;p12"/>
            <p:cNvPicPr preferRelativeResize="0"/>
            <p:nvPr/>
          </p:nvPicPr>
          <p:blipFill rotWithShape="1">
            <a:blip r:embed="rId8">
              <a:alphaModFix/>
            </a:blip>
            <a:srcRect b="0" l="0" r="0" t="0"/>
            <a:stretch/>
          </p:blipFill>
          <p:spPr>
            <a:xfrm>
              <a:off x="11423944" y="3947360"/>
              <a:ext cx="356616" cy="356616"/>
            </a:xfrm>
            <a:prstGeom prst="rect">
              <a:avLst/>
            </a:prstGeom>
            <a:noFill/>
            <a:ln>
              <a:noFill/>
            </a:ln>
          </p:spPr>
        </p:pic>
        <p:pic>
          <p:nvPicPr>
            <p:cNvPr descr="Conch with solid fill" id="588" name="Google Shape;588;p12"/>
            <p:cNvPicPr preferRelativeResize="0"/>
            <p:nvPr/>
          </p:nvPicPr>
          <p:blipFill rotWithShape="1">
            <a:blip r:embed="rId9">
              <a:alphaModFix/>
            </a:blip>
            <a:srcRect b="0" l="0" r="0" t="0"/>
            <a:stretch/>
          </p:blipFill>
          <p:spPr>
            <a:xfrm rot="-1763284">
              <a:off x="11076689" y="3995166"/>
              <a:ext cx="360000" cy="360000"/>
            </a:xfrm>
            <a:prstGeom prst="rect">
              <a:avLst/>
            </a:prstGeom>
            <a:noFill/>
            <a:ln>
              <a:noFill/>
            </a:ln>
          </p:spPr>
        </p:pic>
      </p:grpSp>
      <p:grpSp>
        <p:nvGrpSpPr>
          <p:cNvPr id="589" name="Google Shape;589;p12"/>
          <p:cNvGrpSpPr/>
          <p:nvPr/>
        </p:nvGrpSpPr>
        <p:grpSpPr>
          <a:xfrm>
            <a:off x="5327729" y="4207819"/>
            <a:ext cx="458013" cy="506811"/>
            <a:chOff x="11011522" y="3569360"/>
            <a:chExt cx="769038" cy="850973"/>
          </a:xfrm>
        </p:grpSpPr>
        <p:sp>
          <p:nvSpPr>
            <p:cNvPr id="590" name="Google Shape;590;p12"/>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rab with solid fill" id="591" name="Google Shape;591;p12"/>
            <p:cNvPicPr preferRelativeResize="0"/>
            <p:nvPr/>
          </p:nvPicPr>
          <p:blipFill rotWithShape="1">
            <a:blip r:embed="rId8">
              <a:alphaModFix/>
            </a:blip>
            <a:srcRect b="0" l="0" r="0" t="0"/>
            <a:stretch/>
          </p:blipFill>
          <p:spPr>
            <a:xfrm>
              <a:off x="11423944" y="3947360"/>
              <a:ext cx="356616" cy="356616"/>
            </a:xfrm>
            <a:prstGeom prst="rect">
              <a:avLst/>
            </a:prstGeom>
            <a:noFill/>
            <a:ln>
              <a:noFill/>
            </a:ln>
          </p:spPr>
        </p:pic>
        <p:pic>
          <p:nvPicPr>
            <p:cNvPr descr="Conch with solid fill" id="592" name="Google Shape;592;p12"/>
            <p:cNvPicPr preferRelativeResize="0"/>
            <p:nvPr/>
          </p:nvPicPr>
          <p:blipFill rotWithShape="1">
            <a:blip r:embed="rId9">
              <a:alphaModFix/>
            </a:blip>
            <a:srcRect b="0" l="0" r="0" t="0"/>
            <a:stretch/>
          </p:blipFill>
          <p:spPr>
            <a:xfrm rot="-1763284">
              <a:off x="11076689" y="3995166"/>
              <a:ext cx="360000" cy="360000"/>
            </a:xfrm>
            <a:prstGeom prst="rect">
              <a:avLst/>
            </a:prstGeom>
            <a:noFill/>
            <a:ln>
              <a:noFill/>
            </a:ln>
          </p:spPr>
        </p:pic>
      </p:grpSp>
      <p:grpSp>
        <p:nvGrpSpPr>
          <p:cNvPr id="593" name="Google Shape;593;p12"/>
          <p:cNvGrpSpPr/>
          <p:nvPr/>
        </p:nvGrpSpPr>
        <p:grpSpPr>
          <a:xfrm>
            <a:off x="3177049" y="1641141"/>
            <a:ext cx="458013" cy="506811"/>
            <a:chOff x="11011522" y="3569360"/>
            <a:chExt cx="769038" cy="850973"/>
          </a:xfrm>
        </p:grpSpPr>
        <p:sp>
          <p:nvSpPr>
            <p:cNvPr id="594" name="Google Shape;594;p12"/>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rab with solid fill" id="595" name="Google Shape;595;p12"/>
            <p:cNvPicPr preferRelativeResize="0"/>
            <p:nvPr/>
          </p:nvPicPr>
          <p:blipFill rotWithShape="1">
            <a:blip r:embed="rId8">
              <a:alphaModFix/>
            </a:blip>
            <a:srcRect b="0" l="0" r="0" t="0"/>
            <a:stretch/>
          </p:blipFill>
          <p:spPr>
            <a:xfrm>
              <a:off x="11423944" y="3947360"/>
              <a:ext cx="356616" cy="356616"/>
            </a:xfrm>
            <a:prstGeom prst="rect">
              <a:avLst/>
            </a:prstGeom>
            <a:noFill/>
            <a:ln>
              <a:noFill/>
            </a:ln>
          </p:spPr>
        </p:pic>
        <p:pic>
          <p:nvPicPr>
            <p:cNvPr descr="Conch with solid fill" id="596" name="Google Shape;596;p12"/>
            <p:cNvPicPr preferRelativeResize="0"/>
            <p:nvPr/>
          </p:nvPicPr>
          <p:blipFill rotWithShape="1">
            <a:blip r:embed="rId9">
              <a:alphaModFix/>
            </a:blip>
            <a:srcRect b="0" l="0" r="0" t="0"/>
            <a:stretch/>
          </p:blipFill>
          <p:spPr>
            <a:xfrm rot="-1763284">
              <a:off x="11076689" y="3995166"/>
              <a:ext cx="360000" cy="360000"/>
            </a:xfrm>
            <a:prstGeom prst="rect">
              <a:avLst/>
            </a:prstGeom>
            <a:noFill/>
            <a:ln>
              <a:noFill/>
            </a:ln>
          </p:spPr>
        </p:pic>
      </p:grpSp>
      <p:sp>
        <p:nvSpPr>
          <p:cNvPr id="597" name="Google Shape;597;p12"/>
          <p:cNvSpPr txBox="1"/>
          <p:nvPr/>
        </p:nvSpPr>
        <p:spPr>
          <a:xfrm>
            <a:off x="10514523" y="2964309"/>
            <a:ext cx="1763534"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it-IT" sz="1200">
                <a:solidFill>
                  <a:schemeClr val="dk1"/>
                </a:solidFill>
                <a:latin typeface="Calibri"/>
                <a:ea typeface="Calibri"/>
                <a:cs typeface="Calibri"/>
                <a:sym typeface="Calibri"/>
              </a:rPr>
              <a:t>Ellisolandia elongata e Lithophyllum byssoides</a:t>
            </a:r>
            <a:endParaRPr b="1" i="1" sz="1200">
              <a:solidFill>
                <a:schemeClr val="dk1"/>
              </a:solidFill>
              <a:latin typeface="Calibri"/>
              <a:ea typeface="Calibri"/>
              <a:cs typeface="Calibri"/>
              <a:sym typeface="Calibri"/>
            </a:endParaRPr>
          </a:p>
        </p:txBody>
      </p:sp>
      <p:grpSp>
        <p:nvGrpSpPr>
          <p:cNvPr id="598" name="Google Shape;598;p12"/>
          <p:cNvGrpSpPr/>
          <p:nvPr/>
        </p:nvGrpSpPr>
        <p:grpSpPr>
          <a:xfrm>
            <a:off x="11040928" y="2230335"/>
            <a:ext cx="612000" cy="612000"/>
            <a:chOff x="11024560" y="3569360"/>
            <a:chExt cx="756000" cy="756000"/>
          </a:xfrm>
        </p:grpSpPr>
        <p:sp>
          <p:nvSpPr>
            <p:cNvPr id="599" name="Google Shape;599;p12"/>
            <p:cNvSpPr/>
            <p:nvPr/>
          </p:nvSpPr>
          <p:spPr>
            <a:xfrm>
              <a:off x="11024560" y="3569360"/>
              <a:ext cx="756000" cy="756000"/>
            </a:xfrm>
            <a:prstGeom prst="ellipse">
              <a:avLst/>
            </a:prstGeom>
            <a:solidFill>
              <a:srgbClr val="993366"/>
            </a:solidFill>
            <a:ln cap="flat" cmpd="sng" w="19050">
              <a:solidFill>
                <a:srgbClr val="9933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600" name="Google Shape;600;p12"/>
            <p:cNvPicPr preferRelativeResize="0"/>
            <p:nvPr/>
          </p:nvPicPr>
          <p:blipFill rotWithShape="1">
            <a:blip r:embed="rId7">
              <a:alphaModFix/>
            </a:blip>
            <a:srcRect b="0" l="0" r="0" t="0"/>
            <a:stretch/>
          </p:blipFill>
          <p:spPr>
            <a:xfrm>
              <a:off x="11080241" y="3629440"/>
              <a:ext cx="616141" cy="616141"/>
            </a:xfrm>
            <a:prstGeom prst="rect">
              <a:avLst/>
            </a:prstGeom>
            <a:noFill/>
            <a:ln>
              <a:noFill/>
            </a:ln>
          </p:spPr>
        </p:pic>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4" name="Shape 604"/>
        <p:cNvGrpSpPr/>
        <p:nvPr/>
      </p:nvGrpSpPr>
      <p:grpSpPr>
        <a:xfrm>
          <a:off x="0" y="0"/>
          <a:ext cx="0" cy="0"/>
          <a:chOff x="0" y="0"/>
          <a:chExt cx="0" cy="0"/>
        </a:xfrm>
      </p:grpSpPr>
      <p:pic>
        <p:nvPicPr>
          <p:cNvPr descr="A person looking through a microscope&#10;&#10;AI-generated content may be incorrect." id="605" name="Google Shape;605;p13"/>
          <p:cNvPicPr preferRelativeResize="0"/>
          <p:nvPr/>
        </p:nvPicPr>
        <p:blipFill rotWithShape="1">
          <a:blip r:embed="rId3">
            <a:alphaModFix/>
          </a:blip>
          <a:srcRect b="0" l="0" r="0" t="0"/>
          <a:stretch/>
        </p:blipFill>
        <p:spPr>
          <a:xfrm>
            <a:off x="10875554" y="-100584"/>
            <a:ext cx="1096355" cy="1096355"/>
          </a:xfrm>
          <a:prstGeom prst="rect">
            <a:avLst/>
          </a:prstGeom>
          <a:noFill/>
          <a:ln>
            <a:noFill/>
          </a:ln>
        </p:spPr>
      </p:pic>
      <p:sp>
        <p:nvSpPr>
          <p:cNvPr id="606" name="Google Shape;606;p13"/>
          <p:cNvSpPr txBox="1"/>
          <p:nvPr/>
        </p:nvSpPr>
        <p:spPr>
          <a:xfrm>
            <a:off x="1524" y="1370267"/>
            <a:ext cx="8393176" cy="344069"/>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rPr>
              <a:t>REFERENTI </a:t>
            </a:r>
            <a:r>
              <a:rPr lang="it-IT" sz="1600" u="sng">
                <a:solidFill>
                  <a:schemeClr val="accent2"/>
                </a:solidFill>
                <a:latin typeface="Calibri"/>
                <a:ea typeface="Calibri"/>
                <a:cs typeface="Calibri"/>
                <a:sym typeface="Calibri"/>
                <a:hlinkClick r:id="rId4">
                  <a:extLst>
                    <a:ext uri="{A12FA001-AC4F-418D-AE19-62706E023703}">
                      <ahyp:hlinkClr val="tx"/>
                    </a:ext>
                  </a:extLst>
                </a:hlinkClick>
              </a:rPr>
              <a:t>diana.sarno@szn.it</a:t>
            </a:r>
            <a:r>
              <a:rPr lang="it-IT" sz="1600" u="sng">
                <a:solidFill>
                  <a:schemeClr val="accent2"/>
                </a:solidFill>
                <a:latin typeface="Calibri"/>
                <a:ea typeface="Calibri"/>
                <a:cs typeface="Calibri"/>
                <a:sym typeface="Calibri"/>
              </a:rPr>
              <a:t>; </a:t>
            </a:r>
            <a:r>
              <a:rPr lang="it-IT" sz="1600" u="sng">
                <a:solidFill>
                  <a:schemeClr val="accent2"/>
                </a:solidFill>
                <a:latin typeface="Calibri"/>
                <a:ea typeface="Calibri"/>
                <a:cs typeface="Calibri"/>
                <a:sym typeface="Calibri"/>
                <a:hlinkClick r:id="rId5">
                  <a:extLst>
                    <a:ext uri="{A12FA001-AC4F-418D-AE19-62706E023703}">
                      <ahyp:hlinkClr val="tx"/>
                    </a:ext>
                  </a:extLst>
                </a:hlinkClick>
              </a:rPr>
              <a:t>vtirelli@ogs.it</a:t>
            </a:r>
            <a:r>
              <a:rPr lang="it-IT" sz="1600" u="sng">
                <a:solidFill>
                  <a:schemeClr val="accent2"/>
                </a:solidFill>
                <a:latin typeface="Calibri"/>
                <a:ea typeface="Calibri"/>
                <a:cs typeface="Calibri"/>
                <a:sym typeface="Calibri"/>
              </a:rPr>
              <a:t>; </a:t>
            </a:r>
            <a:r>
              <a:rPr lang="it-IT" sz="1600" u="sng">
                <a:solidFill>
                  <a:schemeClr val="accent2"/>
                </a:solidFill>
                <a:latin typeface="Calibri"/>
                <a:ea typeface="Calibri"/>
                <a:cs typeface="Calibri"/>
                <a:sym typeface="Calibri"/>
                <a:hlinkClick r:id="rId6">
                  <a:extLst>
                    <a:ext uri="{A12FA001-AC4F-418D-AE19-62706E023703}">
                      <ahyp:hlinkClr val="tx"/>
                    </a:ext>
                  </a:extLst>
                </a:hlinkClick>
              </a:rPr>
              <a:t>luigi.vezzulli@unige.it</a:t>
            </a:r>
            <a:endParaRPr sz="1600" u="sng">
              <a:solidFill>
                <a:schemeClr val="accent2"/>
              </a:solidFill>
              <a:latin typeface="Calibri"/>
              <a:ea typeface="Calibri"/>
              <a:cs typeface="Calibri"/>
              <a:sym typeface="Calibri"/>
            </a:endParaRPr>
          </a:p>
        </p:txBody>
      </p:sp>
      <p:sp>
        <p:nvSpPr>
          <p:cNvPr id="607" name="Google Shape;607;p13"/>
          <p:cNvSpPr txBox="1"/>
          <p:nvPr/>
        </p:nvSpPr>
        <p:spPr>
          <a:xfrm>
            <a:off x="1559254" y="2053786"/>
            <a:ext cx="1018032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Organismi planctonici</a:t>
            </a:r>
            <a:endParaRPr sz="1600">
              <a:solidFill>
                <a:schemeClr val="dk1"/>
              </a:solidFill>
              <a:latin typeface="Arial"/>
              <a:ea typeface="Arial"/>
              <a:cs typeface="Arial"/>
              <a:sym typeface="Arial"/>
            </a:endParaRPr>
          </a:p>
        </p:txBody>
      </p:sp>
      <p:sp>
        <p:nvSpPr>
          <p:cNvPr id="608" name="Google Shape;608;p13"/>
          <p:cNvSpPr txBox="1"/>
          <p:nvPr/>
        </p:nvSpPr>
        <p:spPr>
          <a:xfrm>
            <a:off x="0" y="2054758"/>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609" name="Google Shape;609;p13"/>
          <p:cNvSpPr txBox="1"/>
          <p:nvPr/>
        </p:nvSpPr>
        <p:spPr>
          <a:xfrm>
            <a:off x="0" y="2574877"/>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610" name="Google Shape;610;p13"/>
          <p:cNvSpPr txBox="1"/>
          <p:nvPr/>
        </p:nvSpPr>
        <p:spPr>
          <a:xfrm>
            <a:off x="0" y="3423620"/>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611" name="Google Shape;611;p13"/>
          <p:cNvSpPr txBox="1"/>
          <p:nvPr/>
        </p:nvSpPr>
        <p:spPr>
          <a:xfrm>
            <a:off x="-4778" y="5204614"/>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612" name="Google Shape;612;p13"/>
          <p:cNvSpPr txBox="1"/>
          <p:nvPr/>
        </p:nvSpPr>
        <p:spPr>
          <a:xfrm>
            <a:off x="-4778" y="4391601"/>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613" name="Google Shape;613;p13"/>
          <p:cNvSpPr txBox="1"/>
          <p:nvPr/>
        </p:nvSpPr>
        <p:spPr>
          <a:xfrm>
            <a:off x="0" y="6173335"/>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614" name="Google Shape;614;p13"/>
          <p:cNvSpPr txBox="1"/>
          <p:nvPr/>
        </p:nvSpPr>
        <p:spPr>
          <a:xfrm>
            <a:off x="3810000" y="6188022"/>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615" name="Google Shape;615;p13"/>
          <p:cNvSpPr txBox="1"/>
          <p:nvPr/>
        </p:nvSpPr>
        <p:spPr>
          <a:xfrm>
            <a:off x="1594150" y="4958392"/>
            <a:ext cx="103502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Nelle quattro stazioni marine LTER nei mari italiani: Area Marina Protetta di Portofino (Mar Ligure), Transetto Senigallia-Susak (Mar Adriatico Centrale), Golfo di Trieste (Mar Adriatico Settentrionale), MareChiara-Golfo di Napoli (Mar Tirreno Centrale).</a:t>
            </a:r>
            <a:endParaRPr sz="1600">
              <a:solidFill>
                <a:schemeClr val="dk1"/>
              </a:solidFill>
              <a:latin typeface="Calibri"/>
              <a:ea typeface="Calibri"/>
              <a:cs typeface="Calibri"/>
              <a:sym typeface="Calibri"/>
            </a:endParaRPr>
          </a:p>
        </p:txBody>
      </p:sp>
      <p:sp>
        <p:nvSpPr>
          <p:cNvPr id="616" name="Google Shape;616;p13"/>
          <p:cNvSpPr txBox="1"/>
          <p:nvPr/>
        </p:nvSpPr>
        <p:spPr>
          <a:xfrm>
            <a:off x="5404147" y="5941800"/>
            <a:ext cx="620395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Università di Napoli Federico II; Università di Genova, Università Politecnica delle Marche, Istituto Nazionale di Oceanografia e di Geofisica Sperimentale-OGS, Stazione Zoologica Anton Dohrn di Napoli.</a:t>
            </a:r>
            <a:endParaRPr sz="1600">
              <a:solidFill>
                <a:schemeClr val="dk1"/>
              </a:solidFill>
              <a:latin typeface="Calibri"/>
              <a:ea typeface="Calibri"/>
              <a:cs typeface="Calibri"/>
              <a:sym typeface="Calibri"/>
            </a:endParaRPr>
          </a:p>
        </p:txBody>
      </p:sp>
      <p:sp>
        <p:nvSpPr>
          <p:cNvPr id="617" name="Google Shape;617;p13"/>
          <p:cNvSpPr txBox="1"/>
          <p:nvPr/>
        </p:nvSpPr>
        <p:spPr>
          <a:xfrm>
            <a:off x="1549700" y="2408900"/>
            <a:ext cx="9935164"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Monitoraggio della biodiversità planctonica utilizzando tecnologie omiche (metabarcoding) avanzate accoppiate a metodi tradizionali (microscopia)</a:t>
            </a:r>
            <a:endParaRPr sz="1600">
              <a:solidFill>
                <a:schemeClr val="dk1"/>
              </a:solidFill>
              <a:latin typeface="Calibri"/>
              <a:ea typeface="Calibri"/>
              <a:cs typeface="Calibri"/>
              <a:sym typeface="Calibri"/>
            </a:endParaRPr>
          </a:p>
        </p:txBody>
      </p:sp>
      <p:sp>
        <p:nvSpPr>
          <p:cNvPr id="618" name="Google Shape;618;p13"/>
          <p:cNvSpPr txBox="1"/>
          <p:nvPr/>
        </p:nvSpPr>
        <p:spPr>
          <a:xfrm>
            <a:off x="1554477" y="6161205"/>
            <a:ext cx="211582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N.D.</a:t>
            </a:r>
            <a:endParaRPr sz="1600">
              <a:solidFill>
                <a:schemeClr val="dk1"/>
              </a:solidFill>
              <a:latin typeface="Arial"/>
              <a:ea typeface="Arial"/>
              <a:cs typeface="Arial"/>
              <a:sym typeface="Arial"/>
            </a:endParaRPr>
          </a:p>
        </p:txBody>
      </p:sp>
      <p:sp>
        <p:nvSpPr>
          <p:cNvPr id="619" name="Google Shape;619;p13"/>
          <p:cNvSpPr txBox="1"/>
          <p:nvPr/>
        </p:nvSpPr>
        <p:spPr>
          <a:xfrm>
            <a:off x="1108075" y="4379471"/>
            <a:ext cx="6203950" cy="344069"/>
          </a:xfrm>
          <a:prstGeom prst="rect">
            <a:avLst/>
          </a:prstGeom>
          <a:noFill/>
          <a:ln>
            <a:noFill/>
          </a:ln>
        </p:spPr>
        <p:txBody>
          <a:bodyPr anchorCtr="0" anchor="t" bIns="45700" lIns="91425" spcFirstLastPara="1" rIns="91425" wrap="square" tIns="45700">
            <a:spAutoFit/>
          </a:bodyPr>
          <a:lstStyle/>
          <a:p>
            <a:pPr indent="0" lvl="0" marL="457200" marR="0" rtl="0" algn="l">
              <a:lnSpc>
                <a:spcPct val="107000"/>
              </a:lnSpc>
              <a:spcBef>
                <a:spcPts val="0"/>
              </a:spcBef>
              <a:spcAft>
                <a:spcPts val="0"/>
              </a:spcAft>
              <a:buNone/>
            </a:pPr>
            <a:r>
              <a:rPr lang="it-IT" sz="1600">
                <a:solidFill>
                  <a:schemeClr val="dk1"/>
                </a:solidFill>
                <a:latin typeface="Calibri"/>
                <a:ea typeface="Calibri"/>
                <a:cs typeface="Calibri"/>
                <a:sym typeface="Calibri"/>
              </a:rPr>
              <a:t>varie UR dello Spoke 1 e coilleghi esterni al PNRR</a:t>
            </a:r>
            <a:endParaRPr sz="1600">
              <a:solidFill>
                <a:schemeClr val="dk1"/>
              </a:solidFill>
              <a:latin typeface="Calibri"/>
              <a:ea typeface="Calibri"/>
              <a:cs typeface="Calibri"/>
              <a:sym typeface="Calibri"/>
            </a:endParaRPr>
          </a:p>
        </p:txBody>
      </p:sp>
      <p:sp>
        <p:nvSpPr>
          <p:cNvPr id="620" name="Google Shape;620;p13"/>
          <p:cNvSpPr txBox="1"/>
          <p:nvPr/>
        </p:nvSpPr>
        <p:spPr>
          <a:xfrm>
            <a:off x="838200" y="59515"/>
            <a:ext cx="9780505" cy="1325563"/>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Play"/>
              <a:buNone/>
            </a:pPr>
            <a:r>
              <a:rPr lang="it-IT" sz="4400">
                <a:solidFill>
                  <a:schemeClr val="dk1"/>
                </a:solidFill>
                <a:latin typeface="Play"/>
                <a:ea typeface="Play"/>
                <a:cs typeface="Play"/>
                <a:sym typeface="Play"/>
              </a:rPr>
              <a:t>Attività di monitoraggio NBFC armonizzata e </a:t>
            </a:r>
            <a:r>
              <a:rPr b="1" lang="it-IT" sz="4400">
                <a:solidFill>
                  <a:schemeClr val="dk1"/>
                </a:solidFill>
                <a:latin typeface="Play"/>
                <a:ea typeface="Play"/>
                <a:cs typeface="Play"/>
                <a:sym typeface="Play"/>
              </a:rPr>
              <a:t>congiunta tra gruppi di ricercatori</a:t>
            </a:r>
            <a:endParaRPr b="1" sz="4400">
              <a:solidFill>
                <a:schemeClr val="dk1"/>
              </a:solidFill>
              <a:latin typeface="Play"/>
              <a:ea typeface="Play"/>
              <a:cs typeface="Play"/>
              <a:sym typeface="Play"/>
            </a:endParaRPr>
          </a:p>
        </p:txBody>
      </p:sp>
      <p:sp>
        <p:nvSpPr>
          <p:cNvPr id="621" name="Google Shape;621;p13"/>
          <p:cNvSpPr txBox="1"/>
          <p:nvPr/>
        </p:nvSpPr>
        <p:spPr>
          <a:xfrm>
            <a:off x="10618704" y="877492"/>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622" name="Google Shape;622;p13"/>
          <p:cNvSpPr txBox="1"/>
          <p:nvPr/>
        </p:nvSpPr>
        <p:spPr>
          <a:xfrm>
            <a:off x="10613135" y="1532074"/>
            <a:ext cx="1578865"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sp>
        <p:nvSpPr>
          <p:cNvPr id="623" name="Google Shape;623;p13"/>
          <p:cNvSpPr txBox="1"/>
          <p:nvPr/>
        </p:nvSpPr>
        <p:spPr>
          <a:xfrm>
            <a:off x="1096137" y="3381952"/>
            <a:ext cx="6203950" cy="344069"/>
          </a:xfrm>
          <a:prstGeom prst="rect">
            <a:avLst/>
          </a:prstGeom>
          <a:noFill/>
          <a:ln>
            <a:noFill/>
          </a:ln>
        </p:spPr>
        <p:txBody>
          <a:bodyPr anchorCtr="0" anchor="t" bIns="45700" lIns="91425" spcFirstLastPara="1" rIns="91425" wrap="square" tIns="45700">
            <a:spAutoFit/>
          </a:bodyPr>
          <a:lstStyle/>
          <a:p>
            <a:pPr indent="0" lvl="0" marL="457200" marR="0" rtl="0" algn="l">
              <a:lnSpc>
                <a:spcPct val="107000"/>
              </a:lnSpc>
              <a:spcBef>
                <a:spcPts val="0"/>
              </a:spcBef>
              <a:spcAft>
                <a:spcPts val="0"/>
              </a:spcAft>
              <a:buNone/>
            </a:pPr>
            <a:r>
              <a:rPr lang="it-IT" sz="1600">
                <a:solidFill>
                  <a:schemeClr val="dk1"/>
                </a:solidFill>
                <a:latin typeface="Calibri"/>
                <a:ea typeface="Calibri"/>
                <a:cs typeface="Calibri"/>
                <a:sym typeface="Calibri"/>
              </a:rPr>
              <a:t>Protocolli esistenti LTER</a:t>
            </a:r>
            <a:endParaRPr sz="16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7" name="Shape 627"/>
        <p:cNvGrpSpPr/>
        <p:nvPr/>
      </p:nvGrpSpPr>
      <p:grpSpPr>
        <a:xfrm>
          <a:off x="0" y="0"/>
          <a:ext cx="0" cy="0"/>
          <a:chOff x="0" y="0"/>
          <a:chExt cx="0" cy="0"/>
        </a:xfrm>
      </p:grpSpPr>
      <p:pic>
        <p:nvPicPr>
          <p:cNvPr descr="A person looking through a microscope&#10;&#10;AI-generated content may be incorrect." id="628" name="Google Shape;628;p14"/>
          <p:cNvPicPr preferRelativeResize="0"/>
          <p:nvPr/>
        </p:nvPicPr>
        <p:blipFill rotWithShape="1">
          <a:blip r:embed="rId3">
            <a:alphaModFix/>
          </a:blip>
          <a:srcRect b="0" l="0" r="0" t="0"/>
          <a:stretch/>
        </p:blipFill>
        <p:spPr>
          <a:xfrm>
            <a:off x="10645348" y="703408"/>
            <a:ext cx="1485929" cy="1485929"/>
          </a:xfrm>
          <a:prstGeom prst="rect">
            <a:avLst/>
          </a:prstGeom>
          <a:noFill/>
          <a:ln>
            <a:noFill/>
          </a:ln>
        </p:spPr>
      </p:pic>
      <p:pic>
        <p:nvPicPr>
          <p:cNvPr descr="A map of italy with blue lines&#10;&#10;AI-generated content may be incorrect." id="629" name="Google Shape;629;p14"/>
          <p:cNvPicPr preferRelativeResize="0"/>
          <p:nvPr/>
        </p:nvPicPr>
        <p:blipFill rotWithShape="1">
          <a:blip r:embed="rId4">
            <a:alphaModFix/>
          </a:blip>
          <a:srcRect b="0" l="0" r="0" t="0"/>
          <a:stretch/>
        </p:blipFill>
        <p:spPr>
          <a:xfrm>
            <a:off x="2814526" y="0"/>
            <a:ext cx="6562947" cy="6858000"/>
          </a:xfrm>
          <a:prstGeom prst="rect">
            <a:avLst/>
          </a:prstGeom>
          <a:noFill/>
          <a:ln>
            <a:noFill/>
          </a:ln>
        </p:spPr>
      </p:pic>
      <p:sp>
        <p:nvSpPr>
          <p:cNvPr id="630" name="Google Shape;630;p14"/>
          <p:cNvSpPr txBox="1"/>
          <p:nvPr/>
        </p:nvSpPr>
        <p:spPr>
          <a:xfrm>
            <a:off x="10615913" y="2035754"/>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631" name="Google Shape;631;p14"/>
          <p:cNvSpPr txBox="1"/>
          <p:nvPr/>
        </p:nvSpPr>
        <p:spPr>
          <a:xfrm>
            <a:off x="11024560" y="4305661"/>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Plancton</a:t>
            </a:r>
            <a:endParaRPr b="1" i="1" sz="1200">
              <a:solidFill>
                <a:schemeClr val="dk1"/>
              </a:solidFill>
              <a:latin typeface="Calibri"/>
              <a:ea typeface="Calibri"/>
              <a:cs typeface="Calibri"/>
              <a:sym typeface="Calibri"/>
            </a:endParaRPr>
          </a:p>
        </p:txBody>
      </p:sp>
      <p:sp>
        <p:nvSpPr>
          <p:cNvPr id="632" name="Google Shape;632;p14"/>
          <p:cNvSpPr txBox="1"/>
          <p:nvPr/>
        </p:nvSpPr>
        <p:spPr>
          <a:xfrm>
            <a:off x="10615913" y="2726352"/>
            <a:ext cx="1578865"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grpSp>
        <p:nvGrpSpPr>
          <p:cNvPr id="633" name="Google Shape;633;p14"/>
          <p:cNvGrpSpPr/>
          <p:nvPr/>
        </p:nvGrpSpPr>
        <p:grpSpPr>
          <a:xfrm>
            <a:off x="10945360" y="3490160"/>
            <a:ext cx="914400" cy="914400"/>
            <a:chOff x="10945360" y="3490160"/>
            <a:chExt cx="914400" cy="914400"/>
          </a:xfrm>
        </p:grpSpPr>
        <p:sp>
          <p:nvSpPr>
            <p:cNvPr id="634" name="Google Shape;634;p14"/>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635" name="Google Shape;635;p14"/>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636" name="Google Shape;636;p14"/>
          <p:cNvGrpSpPr/>
          <p:nvPr/>
        </p:nvGrpSpPr>
        <p:grpSpPr>
          <a:xfrm>
            <a:off x="5879999" y="1034394"/>
            <a:ext cx="432000" cy="432000"/>
            <a:chOff x="10945360" y="3490160"/>
            <a:chExt cx="914400" cy="914400"/>
          </a:xfrm>
        </p:grpSpPr>
        <p:sp>
          <p:nvSpPr>
            <p:cNvPr id="637" name="Google Shape;637;p14"/>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638" name="Google Shape;638;p14"/>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sp>
        <p:nvSpPr>
          <p:cNvPr id="639" name="Google Shape;639;p14"/>
          <p:cNvSpPr txBox="1"/>
          <p:nvPr/>
        </p:nvSpPr>
        <p:spPr>
          <a:xfrm>
            <a:off x="4856875" y="3713020"/>
            <a:ext cx="2297613"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Napoli Federico II</a:t>
            </a:r>
            <a:endParaRPr/>
          </a:p>
          <a:p>
            <a:pPr indent="0" lvl="0" marL="0" marR="0" rtl="0" algn="r">
              <a:spcBef>
                <a:spcPts val="0"/>
              </a:spcBef>
              <a:spcAft>
                <a:spcPts val="0"/>
              </a:spcAft>
              <a:buNone/>
            </a:pPr>
            <a:r>
              <a:rPr b="1" lang="it-IT" sz="1200">
                <a:solidFill>
                  <a:schemeClr val="dk1"/>
                </a:solidFill>
                <a:latin typeface="Calibri"/>
                <a:ea typeface="Calibri"/>
                <a:cs typeface="Calibri"/>
                <a:sym typeface="Calibri"/>
              </a:rPr>
              <a:t>Stazione Zoologica Anton Dohrn</a:t>
            </a:r>
            <a:endParaRPr/>
          </a:p>
          <a:p>
            <a:pPr indent="0" lvl="0" marL="0" marR="0" rtl="0" algn="r">
              <a:spcBef>
                <a:spcPts val="0"/>
              </a:spcBef>
              <a:spcAft>
                <a:spcPts val="0"/>
              </a:spcAft>
              <a:buNone/>
            </a:pPr>
            <a:r>
              <a:rPr lang="it-IT" sz="1200" u="sng">
                <a:solidFill>
                  <a:schemeClr val="dk1"/>
                </a:solidFill>
                <a:latin typeface="Arial"/>
                <a:ea typeface="Arial"/>
                <a:cs typeface="Arial"/>
                <a:sym typeface="Arial"/>
                <a:hlinkClick r:id="rId6">
                  <a:extLst>
                    <a:ext uri="{A12FA001-AC4F-418D-AE19-62706E023703}">
                      <ahyp:hlinkClr val="tx"/>
                    </a:ext>
                  </a:extLst>
                </a:hlinkClick>
              </a:rPr>
              <a:t>diana.sarno@szn.it</a:t>
            </a:r>
            <a:endParaRPr b="1" sz="1200">
              <a:solidFill>
                <a:schemeClr val="dk1"/>
              </a:solidFill>
              <a:latin typeface="Calibri"/>
              <a:ea typeface="Calibri"/>
              <a:cs typeface="Calibri"/>
              <a:sym typeface="Calibri"/>
            </a:endParaRPr>
          </a:p>
        </p:txBody>
      </p:sp>
      <p:grpSp>
        <p:nvGrpSpPr>
          <p:cNvPr id="640" name="Google Shape;640;p14"/>
          <p:cNvGrpSpPr/>
          <p:nvPr/>
        </p:nvGrpSpPr>
        <p:grpSpPr>
          <a:xfrm>
            <a:off x="6465606" y="3355515"/>
            <a:ext cx="432000" cy="432000"/>
            <a:chOff x="10945360" y="3490160"/>
            <a:chExt cx="914400" cy="914400"/>
          </a:xfrm>
        </p:grpSpPr>
        <p:sp>
          <p:nvSpPr>
            <p:cNvPr id="641" name="Google Shape;641;p14"/>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642" name="Google Shape;642;p14"/>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sp>
        <p:nvSpPr>
          <p:cNvPr id="643" name="Google Shape;643;p14"/>
          <p:cNvSpPr txBox="1"/>
          <p:nvPr/>
        </p:nvSpPr>
        <p:spPr>
          <a:xfrm>
            <a:off x="2466351" y="2035754"/>
            <a:ext cx="229761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200">
                <a:solidFill>
                  <a:schemeClr val="dk1"/>
                </a:solidFill>
                <a:latin typeface="Calibri"/>
                <a:ea typeface="Calibri"/>
                <a:cs typeface="Calibri"/>
                <a:sym typeface="Calibri"/>
              </a:rPr>
              <a:t>Università di Genova (DISTAV)</a:t>
            </a:r>
            <a:endParaRPr/>
          </a:p>
          <a:p>
            <a:pPr indent="0" lvl="0" marL="0" marR="0" rtl="0" algn="l">
              <a:spcBef>
                <a:spcPts val="0"/>
              </a:spcBef>
              <a:spcAft>
                <a:spcPts val="0"/>
              </a:spcAft>
              <a:buNone/>
            </a:pPr>
            <a:r>
              <a:rPr lang="it-IT" sz="1200" u="sng">
                <a:solidFill>
                  <a:schemeClr val="dk1"/>
                </a:solidFill>
                <a:latin typeface="Arial"/>
                <a:ea typeface="Arial"/>
                <a:cs typeface="Arial"/>
                <a:sym typeface="Arial"/>
                <a:hlinkClick r:id="rId7">
                  <a:extLst>
                    <a:ext uri="{A12FA001-AC4F-418D-AE19-62706E023703}">
                      <ahyp:hlinkClr val="tx"/>
                    </a:ext>
                  </a:extLst>
                </a:hlinkClick>
              </a:rPr>
              <a:t>luigi.vezzulli@unige.it</a:t>
            </a:r>
            <a:endParaRPr b="1" sz="1200">
              <a:solidFill>
                <a:schemeClr val="dk1"/>
              </a:solidFill>
              <a:latin typeface="Calibri"/>
              <a:ea typeface="Calibri"/>
              <a:cs typeface="Calibri"/>
              <a:sym typeface="Calibri"/>
            </a:endParaRPr>
          </a:p>
        </p:txBody>
      </p:sp>
      <p:grpSp>
        <p:nvGrpSpPr>
          <p:cNvPr id="644" name="Google Shape;644;p14"/>
          <p:cNvGrpSpPr/>
          <p:nvPr/>
        </p:nvGrpSpPr>
        <p:grpSpPr>
          <a:xfrm>
            <a:off x="3978501" y="1646001"/>
            <a:ext cx="432000" cy="432000"/>
            <a:chOff x="10945360" y="3490160"/>
            <a:chExt cx="914400" cy="914400"/>
          </a:xfrm>
        </p:grpSpPr>
        <p:sp>
          <p:nvSpPr>
            <p:cNvPr id="645" name="Google Shape;645;p14"/>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646" name="Google Shape;646;p14"/>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sp>
        <p:nvSpPr>
          <p:cNvPr id="647" name="Google Shape;647;p14"/>
          <p:cNvSpPr txBox="1"/>
          <p:nvPr/>
        </p:nvSpPr>
        <p:spPr>
          <a:xfrm>
            <a:off x="6614155" y="1617061"/>
            <a:ext cx="267312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200">
                <a:solidFill>
                  <a:schemeClr val="dk1"/>
                </a:solidFill>
                <a:latin typeface="Calibri"/>
                <a:ea typeface="Calibri"/>
                <a:cs typeface="Calibri"/>
                <a:sym typeface="Calibri"/>
              </a:rPr>
              <a:t>Dipartimento di Scienze della Vita e dell'Ambiente, Università Politecnica delle Marche</a:t>
            </a:r>
            <a:endParaRPr b="1" sz="1200">
              <a:solidFill>
                <a:schemeClr val="dk1"/>
              </a:solidFill>
              <a:latin typeface="Calibri"/>
              <a:ea typeface="Calibri"/>
              <a:cs typeface="Calibri"/>
              <a:sym typeface="Calibri"/>
            </a:endParaRPr>
          </a:p>
        </p:txBody>
      </p:sp>
      <p:grpSp>
        <p:nvGrpSpPr>
          <p:cNvPr id="648" name="Google Shape;648;p14"/>
          <p:cNvGrpSpPr/>
          <p:nvPr/>
        </p:nvGrpSpPr>
        <p:grpSpPr>
          <a:xfrm>
            <a:off x="6182155" y="1710558"/>
            <a:ext cx="432000" cy="432000"/>
            <a:chOff x="10945360" y="3490160"/>
            <a:chExt cx="914400" cy="914400"/>
          </a:xfrm>
        </p:grpSpPr>
        <p:sp>
          <p:nvSpPr>
            <p:cNvPr id="649" name="Google Shape;649;p14"/>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650" name="Google Shape;650;p14"/>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sp>
        <p:nvSpPr>
          <p:cNvPr id="651" name="Google Shape;651;p14"/>
          <p:cNvSpPr txBox="1"/>
          <p:nvPr/>
        </p:nvSpPr>
        <p:spPr>
          <a:xfrm>
            <a:off x="6259288" y="1025521"/>
            <a:ext cx="260141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200">
                <a:solidFill>
                  <a:schemeClr val="dk1"/>
                </a:solidFill>
                <a:latin typeface="Calibri"/>
                <a:ea typeface="Calibri"/>
                <a:cs typeface="Calibri"/>
                <a:sym typeface="Calibri"/>
              </a:rPr>
              <a:t>Istituto Nazionale di Oceanografia e di Geofisica Sperimentale-OGS</a:t>
            </a:r>
            <a:endParaRPr/>
          </a:p>
          <a:p>
            <a:pPr indent="0" lvl="0" marL="0" marR="0" rtl="0" algn="l">
              <a:spcBef>
                <a:spcPts val="0"/>
              </a:spcBef>
              <a:spcAft>
                <a:spcPts val="0"/>
              </a:spcAft>
              <a:buNone/>
            </a:pPr>
            <a:r>
              <a:rPr lang="it-IT" sz="1200" u="sng">
                <a:solidFill>
                  <a:schemeClr val="dk1"/>
                </a:solidFill>
                <a:latin typeface="Arial"/>
                <a:ea typeface="Arial"/>
                <a:cs typeface="Arial"/>
                <a:sym typeface="Arial"/>
                <a:hlinkClick r:id="rId8">
                  <a:extLst>
                    <a:ext uri="{A12FA001-AC4F-418D-AE19-62706E023703}">
                      <ahyp:hlinkClr val="tx"/>
                    </a:ext>
                  </a:extLst>
                </a:hlinkClick>
              </a:rPr>
              <a:t>vtirelli@ogs.it</a:t>
            </a:r>
            <a:r>
              <a:rPr lang="it-IT" sz="1200">
                <a:solidFill>
                  <a:schemeClr val="dk1"/>
                </a:solidFill>
                <a:latin typeface="Arial"/>
                <a:ea typeface="Arial"/>
                <a:cs typeface="Arial"/>
                <a:sym typeface="Arial"/>
              </a:rPr>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5" name="Shape 655"/>
        <p:cNvGrpSpPr/>
        <p:nvPr/>
      </p:nvGrpSpPr>
      <p:grpSpPr>
        <a:xfrm>
          <a:off x="0" y="0"/>
          <a:ext cx="0" cy="0"/>
          <a:chOff x="0" y="0"/>
          <a:chExt cx="0" cy="0"/>
        </a:xfrm>
      </p:grpSpPr>
      <p:pic>
        <p:nvPicPr>
          <p:cNvPr descr="A person looking through a microscope&#10;&#10;AI-generated content may be incorrect." id="656" name="Google Shape;656;p15"/>
          <p:cNvPicPr preferRelativeResize="0"/>
          <p:nvPr/>
        </p:nvPicPr>
        <p:blipFill rotWithShape="1">
          <a:blip r:embed="rId3">
            <a:alphaModFix/>
          </a:blip>
          <a:srcRect b="0" l="0" r="0" t="0"/>
          <a:stretch/>
        </p:blipFill>
        <p:spPr>
          <a:xfrm>
            <a:off x="10875554" y="-100584"/>
            <a:ext cx="1096355" cy="1096355"/>
          </a:xfrm>
          <a:prstGeom prst="rect">
            <a:avLst/>
          </a:prstGeom>
          <a:noFill/>
          <a:ln>
            <a:noFill/>
          </a:ln>
        </p:spPr>
      </p:pic>
      <p:sp>
        <p:nvSpPr>
          <p:cNvPr id="657" name="Google Shape;657;p15"/>
          <p:cNvSpPr txBox="1"/>
          <p:nvPr/>
        </p:nvSpPr>
        <p:spPr>
          <a:xfrm>
            <a:off x="1524" y="1370267"/>
            <a:ext cx="8393176" cy="871008"/>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rPr>
              <a:t>REFERENTI </a:t>
            </a:r>
            <a:r>
              <a:rPr lang="it-IT" sz="1600" u="sng">
                <a:solidFill>
                  <a:schemeClr val="accent2"/>
                </a:solidFill>
                <a:latin typeface="Calibri"/>
                <a:ea typeface="Calibri"/>
                <a:cs typeface="Calibri"/>
                <a:sym typeface="Calibri"/>
                <a:hlinkClick r:id="rId4">
                  <a:extLst>
                    <a:ext uri="{A12FA001-AC4F-418D-AE19-62706E023703}">
                      <ahyp:hlinkClr val="tx"/>
                    </a:ext>
                  </a:extLst>
                </a:hlinkClick>
              </a:rPr>
              <a:t>lorenzo.zane@unipd.it</a:t>
            </a:r>
            <a:endParaRPr sz="1600" u="sng">
              <a:solidFill>
                <a:schemeClr val="accent2"/>
              </a:solidFill>
              <a:latin typeface="Calibri"/>
              <a:ea typeface="Calibri"/>
              <a:cs typeface="Calibri"/>
              <a:sym typeface="Calibri"/>
            </a:endParaRPr>
          </a:p>
          <a:p>
            <a:pPr indent="0" lvl="0" marL="0" marR="0" rtl="0" algn="l">
              <a:lnSpc>
                <a:spcPct val="107000"/>
              </a:lnSpc>
              <a:spcBef>
                <a:spcPts val="0"/>
              </a:spcBef>
              <a:spcAft>
                <a:spcPts val="0"/>
              </a:spcAft>
              <a:buNone/>
            </a:pPr>
            <a:r>
              <a:rPr b="1" lang="it-IT" sz="1600" u="sng">
                <a:solidFill>
                  <a:srgbClr val="0563C1"/>
                </a:solidFill>
                <a:latin typeface="Calibri"/>
                <a:ea typeface="Calibri"/>
                <a:cs typeface="Calibri"/>
                <a:sym typeface="Calibri"/>
                <a:hlinkClick r:id="rId5">
                  <a:extLst>
                    <a:ext uri="{A12FA001-AC4F-418D-AE19-62706E023703}">
                      <ahyp:hlinkClr val="tx"/>
                    </a:ext>
                  </a:extLst>
                </a:hlinkClick>
              </a:rPr>
              <a:t>NBFC Community:</a:t>
            </a:r>
            <a:r>
              <a:rPr lang="it-IT" sz="1600" u="sng">
                <a:solidFill>
                  <a:srgbClr val="0563C1"/>
                </a:solidFill>
                <a:latin typeface="Calibri"/>
                <a:ea typeface="Calibri"/>
                <a:cs typeface="Calibri"/>
                <a:sym typeface="Calibri"/>
              </a:rPr>
              <a:t> TBD</a:t>
            </a:r>
            <a:endParaRPr sz="1600" u="sng">
              <a:solidFill>
                <a:srgbClr val="0563C1"/>
              </a:solidFill>
              <a:latin typeface="Calibri"/>
              <a:ea typeface="Calibri"/>
              <a:cs typeface="Calibri"/>
              <a:sym typeface="Calibri"/>
            </a:endParaRPr>
          </a:p>
          <a:p>
            <a:pPr indent="0" lvl="0" marL="0" marR="0" rtl="0" algn="l">
              <a:lnSpc>
                <a:spcPct val="107000"/>
              </a:lnSpc>
              <a:spcBef>
                <a:spcPts val="0"/>
              </a:spcBef>
              <a:spcAft>
                <a:spcPts val="0"/>
              </a:spcAft>
              <a:buNone/>
            </a:pPr>
            <a:r>
              <a:t/>
            </a:r>
            <a:endParaRPr sz="1600" u="sng">
              <a:solidFill>
                <a:schemeClr val="accent2"/>
              </a:solidFill>
              <a:latin typeface="Calibri"/>
              <a:ea typeface="Calibri"/>
              <a:cs typeface="Calibri"/>
              <a:sym typeface="Calibri"/>
            </a:endParaRPr>
          </a:p>
        </p:txBody>
      </p:sp>
      <p:sp>
        <p:nvSpPr>
          <p:cNvPr id="658" name="Google Shape;658;p15"/>
          <p:cNvSpPr txBox="1"/>
          <p:nvPr/>
        </p:nvSpPr>
        <p:spPr>
          <a:xfrm>
            <a:off x="1554476" y="2038138"/>
            <a:ext cx="1018032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Costiero, pelagico eDNA</a:t>
            </a:r>
            <a:endParaRPr sz="1600">
              <a:solidFill>
                <a:schemeClr val="dk1"/>
              </a:solidFill>
              <a:latin typeface="Arial"/>
              <a:ea typeface="Arial"/>
              <a:cs typeface="Arial"/>
              <a:sym typeface="Arial"/>
            </a:endParaRPr>
          </a:p>
        </p:txBody>
      </p:sp>
      <p:sp>
        <p:nvSpPr>
          <p:cNvPr id="659" name="Google Shape;659;p15"/>
          <p:cNvSpPr txBox="1"/>
          <p:nvPr/>
        </p:nvSpPr>
        <p:spPr>
          <a:xfrm>
            <a:off x="-4778" y="2039110"/>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660" name="Google Shape;660;p15"/>
          <p:cNvSpPr txBox="1"/>
          <p:nvPr/>
        </p:nvSpPr>
        <p:spPr>
          <a:xfrm>
            <a:off x="0" y="2574877"/>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661" name="Google Shape;661;p15"/>
          <p:cNvSpPr txBox="1"/>
          <p:nvPr/>
        </p:nvSpPr>
        <p:spPr>
          <a:xfrm>
            <a:off x="0" y="3423620"/>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662" name="Google Shape;662;p15"/>
          <p:cNvSpPr txBox="1"/>
          <p:nvPr/>
        </p:nvSpPr>
        <p:spPr>
          <a:xfrm>
            <a:off x="-4778" y="5204614"/>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663" name="Google Shape;663;p15"/>
          <p:cNvSpPr txBox="1"/>
          <p:nvPr/>
        </p:nvSpPr>
        <p:spPr>
          <a:xfrm>
            <a:off x="-4778" y="4391601"/>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664" name="Google Shape;664;p15"/>
          <p:cNvSpPr txBox="1"/>
          <p:nvPr/>
        </p:nvSpPr>
        <p:spPr>
          <a:xfrm>
            <a:off x="0" y="6173335"/>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665" name="Google Shape;665;p15"/>
          <p:cNvSpPr txBox="1"/>
          <p:nvPr/>
        </p:nvSpPr>
        <p:spPr>
          <a:xfrm>
            <a:off x="3810000" y="6188022"/>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666" name="Google Shape;666;p15"/>
          <p:cNvSpPr txBox="1"/>
          <p:nvPr/>
        </p:nvSpPr>
        <p:spPr>
          <a:xfrm>
            <a:off x="1577259" y="5081503"/>
            <a:ext cx="103502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Potrebbe svolgersi nei siti monitorati per eDNA Spoke 1:, indicativamente presso Trieste, Chioggia, Ravenna, Ancona, in Salento, Palermo, Napoli, Cagliari, Maremma, Genova.</a:t>
            </a:r>
            <a:endParaRPr/>
          </a:p>
        </p:txBody>
      </p:sp>
      <p:sp>
        <p:nvSpPr>
          <p:cNvPr id="667" name="Google Shape;667;p15"/>
          <p:cNvSpPr txBox="1"/>
          <p:nvPr/>
        </p:nvSpPr>
        <p:spPr>
          <a:xfrm>
            <a:off x="5404147" y="5941800"/>
            <a:ext cx="620395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Università di Napoli Federico II; Università di Genova, Università Politecnica delle Marche, Istituto Nazionale di Oceanografia e di Geofisica Sperimentale-OGS, Stazione Zoologica Anton Dohrn di Napoli.</a:t>
            </a:r>
            <a:endParaRPr sz="1600">
              <a:solidFill>
                <a:schemeClr val="dk1"/>
              </a:solidFill>
              <a:latin typeface="Calibri"/>
              <a:ea typeface="Calibri"/>
              <a:cs typeface="Calibri"/>
              <a:sym typeface="Calibri"/>
            </a:endParaRPr>
          </a:p>
        </p:txBody>
      </p:sp>
      <p:sp>
        <p:nvSpPr>
          <p:cNvPr id="668" name="Google Shape;668;p15"/>
          <p:cNvSpPr txBox="1"/>
          <p:nvPr/>
        </p:nvSpPr>
        <p:spPr>
          <a:xfrm>
            <a:off x="1549700" y="3249799"/>
            <a:ext cx="10540700" cy="871008"/>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07000"/>
              </a:lnSpc>
              <a:spcBef>
                <a:spcPts val="0"/>
              </a:spcBef>
              <a:spcAft>
                <a:spcPts val="0"/>
              </a:spcAft>
              <a:buClr>
                <a:schemeClr val="dk1"/>
              </a:buClr>
              <a:buSzPts val="1600"/>
              <a:buFont typeface="Calibri"/>
              <a:buAutoNum type="arabicParenR"/>
            </a:pPr>
            <a:r>
              <a:rPr lang="it-IT" sz="1600">
                <a:solidFill>
                  <a:schemeClr val="dk1"/>
                </a:solidFill>
                <a:latin typeface="Calibri"/>
                <a:ea typeface="Calibri"/>
                <a:cs typeface="Calibri"/>
                <a:sym typeface="Calibri"/>
              </a:rPr>
              <a:t>campionamento eDNA da acque superficialimediante eDNA sampler</a:t>
            </a:r>
            <a:endParaRPr/>
          </a:p>
          <a:p>
            <a:pPr indent="-342900" lvl="0" marL="342900" marR="0" rtl="0" algn="just">
              <a:lnSpc>
                <a:spcPct val="107000"/>
              </a:lnSpc>
              <a:spcBef>
                <a:spcPts val="0"/>
              </a:spcBef>
              <a:spcAft>
                <a:spcPts val="0"/>
              </a:spcAft>
              <a:buClr>
                <a:schemeClr val="dk1"/>
              </a:buClr>
              <a:buSzPts val="1600"/>
              <a:buFont typeface="Calibri"/>
              <a:buAutoNum type="arabicParenR"/>
            </a:pPr>
            <a:r>
              <a:rPr lang="it-IT" sz="1600">
                <a:solidFill>
                  <a:schemeClr val="dk1"/>
                </a:solidFill>
                <a:latin typeface="Calibri"/>
                <a:ea typeface="Calibri"/>
                <a:cs typeface="Calibri"/>
                <a:sym typeface="Calibri"/>
              </a:rPr>
              <a:t>Attività e protocolli sono stati definiti e utilizzati in SPOKE 2, BIOMED: Istituzione della Rete Italiana di Osservatori Omici per la Biodiversità Marina in quattro stazioni marine (LTER) </a:t>
            </a:r>
            <a:endParaRPr sz="1600">
              <a:solidFill>
                <a:schemeClr val="dk1"/>
              </a:solidFill>
              <a:latin typeface="Calibri"/>
              <a:ea typeface="Calibri"/>
              <a:cs typeface="Calibri"/>
              <a:sym typeface="Calibri"/>
            </a:endParaRPr>
          </a:p>
        </p:txBody>
      </p:sp>
      <p:sp>
        <p:nvSpPr>
          <p:cNvPr id="669" name="Google Shape;669;p15"/>
          <p:cNvSpPr txBox="1"/>
          <p:nvPr/>
        </p:nvSpPr>
        <p:spPr>
          <a:xfrm>
            <a:off x="1532809" y="2557013"/>
            <a:ext cx="1043910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Campionamento acqua da cui fare in una seconda fase metabarcoding di pesci (12S), metazoi (COI) e eucarioti in generale</a:t>
            </a:r>
            <a:endParaRPr/>
          </a:p>
        </p:txBody>
      </p:sp>
      <p:sp>
        <p:nvSpPr>
          <p:cNvPr id="670" name="Google Shape;670;p15"/>
          <p:cNvSpPr txBox="1"/>
          <p:nvPr/>
        </p:nvSpPr>
        <p:spPr>
          <a:xfrm>
            <a:off x="1554477" y="6161205"/>
            <a:ext cx="211582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N.D.</a:t>
            </a:r>
            <a:endParaRPr sz="1600">
              <a:solidFill>
                <a:schemeClr val="dk1"/>
              </a:solidFill>
              <a:latin typeface="Arial"/>
              <a:ea typeface="Arial"/>
              <a:cs typeface="Arial"/>
              <a:sym typeface="Arial"/>
            </a:endParaRPr>
          </a:p>
        </p:txBody>
      </p:sp>
      <p:sp>
        <p:nvSpPr>
          <p:cNvPr id="671" name="Google Shape;671;p15"/>
          <p:cNvSpPr txBox="1"/>
          <p:nvPr/>
        </p:nvSpPr>
        <p:spPr>
          <a:xfrm>
            <a:off x="1108075" y="4379471"/>
            <a:ext cx="6203950" cy="344069"/>
          </a:xfrm>
          <a:prstGeom prst="rect">
            <a:avLst/>
          </a:prstGeom>
          <a:noFill/>
          <a:ln>
            <a:noFill/>
          </a:ln>
        </p:spPr>
        <p:txBody>
          <a:bodyPr anchorCtr="0" anchor="t" bIns="45700" lIns="91425" spcFirstLastPara="1" rIns="91425" wrap="square" tIns="45700">
            <a:spAutoFit/>
          </a:bodyPr>
          <a:lstStyle/>
          <a:p>
            <a:pPr indent="0" lvl="0" marL="457200" marR="0" rtl="0" algn="l">
              <a:lnSpc>
                <a:spcPct val="107000"/>
              </a:lnSpc>
              <a:spcBef>
                <a:spcPts val="0"/>
              </a:spcBef>
              <a:spcAft>
                <a:spcPts val="0"/>
              </a:spcAft>
              <a:buNone/>
            </a:pPr>
            <a:r>
              <a:rPr lang="it-IT" sz="1600">
                <a:solidFill>
                  <a:schemeClr val="dk1"/>
                </a:solidFill>
                <a:latin typeface="Calibri"/>
                <a:ea typeface="Calibri"/>
                <a:cs typeface="Calibri"/>
                <a:sym typeface="Calibri"/>
              </a:rPr>
              <a:t>varie UR dello Spoke 1 e coilleghi esterni al PNRR</a:t>
            </a:r>
            <a:endParaRPr sz="1600">
              <a:solidFill>
                <a:schemeClr val="dk1"/>
              </a:solidFill>
              <a:latin typeface="Calibri"/>
              <a:ea typeface="Calibri"/>
              <a:cs typeface="Calibri"/>
              <a:sym typeface="Calibri"/>
            </a:endParaRPr>
          </a:p>
        </p:txBody>
      </p:sp>
      <p:sp>
        <p:nvSpPr>
          <p:cNvPr id="672" name="Google Shape;672;p15"/>
          <p:cNvSpPr txBox="1"/>
          <p:nvPr/>
        </p:nvSpPr>
        <p:spPr>
          <a:xfrm>
            <a:off x="838200" y="59515"/>
            <a:ext cx="9780505" cy="1325563"/>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Play"/>
              <a:buNone/>
            </a:pPr>
            <a:r>
              <a:rPr lang="it-IT" sz="4400">
                <a:solidFill>
                  <a:schemeClr val="dk1"/>
                </a:solidFill>
                <a:latin typeface="Play"/>
                <a:ea typeface="Play"/>
                <a:cs typeface="Play"/>
                <a:sym typeface="Play"/>
              </a:rPr>
              <a:t>Attività di monitoraggio NBFC armonizzata e </a:t>
            </a:r>
            <a:r>
              <a:rPr b="1" lang="it-IT" sz="4400">
                <a:solidFill>
                  <a:schemeClr val="dk1"/>
                </a:solidFill>
                <a:latin typeface="Play"/>
                <a:ea typeface="Play"/>
                <a:cs typeface="Play"/>
                <a:sym typeface="Play"/>
              </a:rPr>
              <a:t>congiunta tra gruppi di ricercatori</a:t>
            </a:r>
            <a:endParaRPr b="1" sz="4400">
              <a:solidFill>
                <a:schemeClr val="dk1"/>
              </a:solidFill>
              <a:latin typeface="Play"/>
              <a:ea typeface="Play"/>
              <a:cs typeface="Play"/>
              <a:sym typeface="Play"/>
            </a:endParaRPr>
          </a:p>
        </p:txBody>
      </p:sp>
      <p:sp>
        <p:nvSpPr>
          <p:cNvPr id="673" name="Google Shape;673;p15"/>
          <p:cNvSpPr txBox="1"/>
          <p:nvPr/>
        </p:nvSpPr>
        <p:spPr>
          <a:xfrm>
            <a:off x="10618704" y="877492"/>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674" name="Google Shape;674;p15"/>
          <p:cNvSpPr txBox="1"/>
          <p:nvPr/>
        </p:nvSpPr>
        <p:spPr>
          <a:xfrm>
            <a:off x="10613135" y="1532074"/>
            <a:ext cx="1578865"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8" name="Shape 678"/>
        <p:cNvGrpSpPr/>
        <p:nvPr/>
      </p:nvGrpSpPr>
      <p:grpSpPr>
        <a:xfrm>
          <a:off x="0" y="0"/>
          <a:ext cx="0" cy="0"/>
          <a:chOff x="0" y="0"/>
          <a:chExt cx="0" cy="0"/>
        </a:xfrm>
      </p:grpSpPr>
      <p:pic>
        <p:nvPicPr>
          <p:cNvPr descr="A person looking through a microscope&#10;&#10;AI-generated content may be incorrect." id="679" name="Google Shape;679;p16"/>
          <p:cNvPicPr preferRelativeResize="0"/>
          <p:nvPr/>
        </p:nvPicPr>
        <p:blipFill rotWithShape="1">
          <a:blip r:embed="rId3">
            <a:alphaModFix/>
          </a:blip>
          <a:srcRect b="0" l="0" r="0" t="0"/>
          <a:stretch/>
        </p:blipFill>
        <p:spPr>
          <a:xfrm>
            <a:off x="10645348" y="703408"/>
            <a:ext cx="1485929" cy="1485929"/>
          </a:xfrm>
          <a:prstGeom prst="rect">
            <a:avLst/>
          </a:prstGeom>
          <a:noFill/>
          <a:ln>
            <a:noFill/>
          </a:ln>
        </p:spPr>
      </p:pic>
      <p:pic>
        <p:nvPicPr>
          <p:cNvPr descr="A map of italy with blue lines&#10;&#10;AI-generated content may be incorrect." id="680" name="Google Shape;680;p16"/>
          <p:cNvPicPr preferRelativeResize="0"/>
          <p:nvPr/>
        </p:nvPicPr>
        <p:blipFill rotWithShape="1">
          <a:blip r:embed="rId4">
            <a:alphaModFix/>
          </a:blip>
          <a:srcRect b="0" l="0" r="0" t="0"/>
          <a:stretch/>
        </p:blipFill>
        <p:spPr>
          <a:xfrm>
            <a:off x="2814526" y="0"/>
            <a:ext cx="6562947" cy="6858000"/>
          </a:xfrm>
          <a:prstGeom prst="rect">
            <a:avLst/>
          </a:prstGeom>
          <a:noFill/>
          <a:ln>
            <a:noFill/>
          </a:ln>
        </p:spPr>
      </p:pic>
      <p:sp>
        <p:nvSpPr>
          <p:cNvPr id="681" name="Google Shape;681;p16"/>
          <p:cNvSpPr txBox="1"/>
          <p:nvPr/>
        </p:nvSpPr>
        <p:spPr>
          <a:xfrm>
            <a:off x="10615913" y="2035754"/>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682" name="Google Shape;682;p16"/>
          <p:cNvSpPr txBox="1"/>
          <p:nvPr/>
        </p:nvSpPr>
        <p:spPr>
          <a:xfrm>
            <a:off x="11024560" y="4305661"/>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eDNA</a:t>
            </a:r>
            <a:endParaRPr b="1" i="1" sz="1200">
              <a:solidFill>
                <a:schemeClr val="dk1"/>
              </a:solidFill>
              <a:latin typeface="Calibri"/>
              <a:ea typeface="Calibri"/>
              <a:cs typeface="Calibri"/>
              <a:sym typeface="Calibri"/>
            </a:endParaRPr>
          </a:p>
        </p:txBody>
      </p:sp>
      <p:sp>
        <p:nvSpPr>
          <p:cNvPr id="683" name="Google Shape;683;p16"/>
          <p:cNvSpPr txBox="1"/>
          <p:nvPr/>
        </p:nvSpPr>
        <p:spPr>
          <a:xfrm>
            <a:off x="10615913" y="2726352"/>
            <a:ext cx="1578865"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grpSp>
        <p:nvGrpSpPr>
          <p:cNvPr id="684" name="Google Shape;684;p16"/>
          <p:cNvGrpSpPr/>
          <p:nvPr/>
        </p:nvGrpSpPr>
        <p:grpSpPr>
          <a:xfrm>
            <a:off x="11024560" y="3569360"/>
            <a:ext cx="756000" cy="756000"/>
            <a:chOff x="11024560" y="3569360"/>
            <a:chExt cx="756000" cy="756000"/>
          </a:xfrm>
        </p:grpSpPr>
        <p:sp>
          <p:nvSpPr>
            <p:cNvPr id="685" name="Google Shape;685;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686" name="Google Shape;686;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687" name="Google Shape;687;p16"/>
          <p:cNvGrpSpPr/>
          <p:nvPr/>
        </p:nvGrpSpPr>
        <p:grpSpPr>
          <a:xfrm>
            <a:off x="4153539" y="4139661"/>
            <a:ext cx="396000" cy="396000"/>
            <a:chOff x="11024560" y="3569360"/>
            <a:chExt cx="756000" cy="756000"/>
          </a:xfrm>
        </p:grpSpPr>
        <p:sp>
          <p:nvSpPr>
            <p:cNvPr id="688" name="Google Shape;688;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689" name="Google Shape;689;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690" name="Google Shape;690;p16"/>
          <p:cNvGrpSpPr/>
          <p:nvPr/>
        </p:nvGrpSpPr>
        <p:grpSpPr>
          <a:xfrm>
            <a:off x="6225288" y="1063728"/>
            <a:ext cx="396000" cy="396000"/>
            <a:chOff x="11024560" y="3569360"/>
            <a:chExt cx="756000" cy="756000"/>
          </a:xfrm>
        </p:grpSpPr>
        <p:sp>
          <p:nvSpPr>
            <p:cNvPr id="691" name="Google Shape;691;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692" name="Google Shape;692;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693" name="Google Shape;693;p16"/>
          <p:cNvGrpSpPr/>
          <p:nvPr/>
        </p:nvGrpSpPr>
        <p:grpSpPr>
          <a:xfrm>
            <a:off x="5822068" y="1309250"/>
            <a:ext cx="396000" cy="396000"/>
            <a:chOff x="11024560" y="3569360"/>
            <a:chExt cx="756000" cy="756000"/>
          </a:xfrm>
        </p:grpSpPr>
        <p:sp>
          <p:nvSpPr>
            <p:cNvPr id="694" name="Google Shape;694;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695" name="Google Shape;695;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696" name="Google Shape;696;p16"/>
          <p:cNvGrpSpPr/>
          <p:nvPr/>
        </p:nvGrpSpPr>
        <p:grpSpPr>
          <a:xfrm>
            <a:off x="6287777" y="1532828"/>
            <a:ext cx="396000" cy="396000"/>
            <a:chOff x="11024560" y="3569360"/>
            <a:chExt cx="756000" cy="756000"/>
          </a:xfrm>
        </p:grpSpPr>
        <p:sp>
          <p:nvSpPr>
            <p:cNvPr id="697" name="Google Shape;697;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698" name="Google Shape;698;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699" name="Google Shape;699;p16"/>
          <p:cNvGrpSpPr/>
          <p:nvPr/>
        </p:nvGrpSpPr>
        <p:grpSpPr>
          <a:xfrm>
            <a:off x="6634156" y="1935187"/>
            <a:ext cx="396000" cy="396000"/>
            <a:chOff x="11024560" y="3569360"/>
            <a:chExt cx="756000" cy="756000"/>
          </a:xfrm>
        </p:grpSpPr>
        <p:sp>
          <p:nvSpPr>
            <p:cNvPr id="700" name="Google Shape;700;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701" name="Google Shape;701;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702" name="Google Shape;702;p16"/>
          <p:cNvGrpSpPr/>
          <p:nvPr/>
        </p:nvGrpSpPr>
        <p:grpSpPr>
          <a:xfrm>
            <a:off x="6324784" y="3432789"/>
            <a:ext cx="396000" cy="396000"/>
            <a:chOff x="11024560" y="3569360"/>
            <a:chExt cx="756000" cy="756000"/>
          </a:xfrm>
        </p:grpSpPr>
        <p:sp>
          <p:nvSpPr>
            <p:cNvPr id="703" name="Google Shape;703;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704" name="Google Shape;704;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705" name="Google Shape;705;p16"/>
          <p:cNvGrpSpPr/>
          <p:nvPr/>
        </p:nvGrpSpPr>
        <p:grpSpPr>
          <a:xfrm>
            <a:off x="5775292" y="4089661"/>
            <a:ext cx="396000" cy="396000"/>
            <a:chOff x="11024560" y="3569360"/>
            <a:chExt cx="756000" cy="756000"/>
          </a:xfrm>
        </p:grpSpPr>
        <p:sp>
          <p:nvSpPr>
            <p:cNvPr id="706" name="Google Shape;706;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707" name="Google Shape;707;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708" name="Google Shape;708;p16"/>
          <p:cNvGrpSpPr/>
          <p:nvPr/>
        </p:nvGrpSpPr>
        <p:grpSpPr>
          <a:xfrm>
            <a:off x="3945962" y="1761029"/>
            <a:ext cx="396000" cy="396000"/>
            <a:chOff x="11024560" y="3569360"/>
            <a:chExt cx="756000" cy="756000"/>
          </a:xfrm>
        </p:grpSpPr>
        <p:sp>
          <p:nvSpPr>
            <p:cNvPr id="709" name="Google Shape;709;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710" name="Google Shape;710;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711" name="Google Shape;711;p16"/>
          <p:cNvGrpSpPr/>
          <p:nvPr/>
        </p:nvGrpSpPr>
        <p:grpSpPr>
          <a:xfrm>
            <a:off x="8331185" y="2887467"/>
            <a:ext cx="396000" cy="396000"/>
            <a:chOff x="11024560" y="3569360"/>
            <a:chExt cx="756000" cy="756000"/>
          </a:xfrm>
        </p:grpSpPr>
        <p:sp>
          <p:nvSpPr>
            <p:cNvPr id="712" name="Google Shape;712;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713" name="Google Shape;713;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grpSp>
        <p:nvGrpSpPr>
          <p:cNvPr id="714" name="Google Shape;714;p16"/>
          <p:cNvGrpSpPr/>
          <p:nvPr/>
        </p:nvGrpSpPr>
        <p:grpSpPr>
          <a:xfrm>
            <a:off x="5221911" y="2771962"/>
            <a:ext cx="396000" cy="396000"/>
            <a:chOff x="11024560" y="3569360"/>
            <a:chExt cx="756000" cy="756000"/>
          </a:xfrm>
        </p:grpSpPr>
        <p:sp>
          <p:nvSpPr>
            <p:cNvPr id="715" name="Google Shape;715;p16"/>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716" name="Google Shape;716;p16"/>
            <p:cNvPicPr preferRelativeResize="0"/>
            <p:nvPr/>
          </p:nvPicPr>
          <p:blipFill rotWithShape="1">
            <a:blip r:embed="rId5">
              <a:alphaModFix/>
            </a:blip>
            <a:srcRect b="0" l="0" r="0" t="0"/>
            <a:stretch/>
          </p:blipFill>
          <p:spPr>
            <a:xfrm>
              <a:off x="11075237" y="3634285"/>
              <a:ext cx="626150" cy="626150"/>
            </a:xfrm>
            <a:prstGeom prst="rect">
              <a:avLst/>
            </a:prstGeom>
            <a:noFill/>
            <a:ln>
              <a:noFill/>
            </a:ln>
          </p:spPr>
        </p:pic>
      </p:grpSp>
      <p:sp>
        <p:nvSpPr>
          <p:cNvPr id="717" name="Google Shape;717;p16"/>
          <p:cNvSpPr txBox="1"/>
          <p:nvPr/>
        </p:nvSpPr>
        <p:spPr>
          <a:xfrm>
            <a:off x="7095114" y="1569928"/>
            <a:ext cx="2673129"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200">
                <a:solidFill>
                  <a:schemeClr val="dk1"/>
                </a:solidFill>
                <a:latin typeface="Calibri"/>
                <a:ea typeface="Calibri"/>
                <a:cs typeface="Calibri"/>
                <a:sym typeface="Calibri"/>
              </a:rPr>
              <a:t>Università di Padova </a:t>
            </a:r>
            <a:r>
              <a:rPr lang="it-IT" sz="1200">
                <a:solidFill>
                  <a:schemeClr val="dk1"/>
                </a:solidFill>
                <a:latin typeface="Calibri"/>
                <a:ea typeface="Calibri"/>
                <a:cs typeface="Calibri"/>
                <a:sym typeface="Calibri"/>
              </a:rPr>
              <a:t>BIOMED: Istituzione della Rete Italiana di Osservatori Omici per la Biodiversità Marina in quattro stazioni marine (LTER)</a:t>
            </a:r>
            <a:endParaRPr/>
          </a:p>
          <a:p>
            <a:pPr indent="0" lvl="0" marL="0" marR="0" rtl="0" algn="l">
              <a:spcBef>
                <a:spcPts val="0"/>
              </a:spcBef>
              <a:spcAft>
                <a:spcPts val="0"/>
              </a:spcAft>
              <a:buNone/>
            </a:pPr>
            <a:r>
              <a:rPr lang="it-IT" sz="1200" u="sng">
                <a:solidFill>
                  <a:schemeClr val="dk1"/>
                </a:solidFill>
                <a:latin typeface="Arial"/>
                <a:ea typeface="Arial"/>
                <a:cs typeface="Arial"/>
                <a:sym typeface="Arial"/>
                <a:hlinkClick r:id="rId6">
                  <a:extLst>
                    <a:ext uri="{A12FA001-AC4F-418D-AE19-62706E023703}">
                      <ahyp:hlinkClr val="tx"/>
                    </a:ext>
                  </a:extLst>
                </a:hlinkClick>
              </a:rPr>
              <a:t>lorenzo.zane@unipd.it</a:t>
            </a:r>
            <a:r>
              <a:rPr lang="it-IT" sz="1200">
                <a:solidFill>
                  <a:schemeClr val="dk1"/>
                </a:solidFill>
                <a:latin typeface="Arial"/>
                <a:ea typeface="Arial"/>
                <a:cs typeface="Arial"/>
                <a:sym typeface="Arial"/>
              </a:rPr>
              <a:t> </a:t>
            </a:r>
            <a:r>
              <a:rPr b="1" lang="it-IT" sz="1200">
                <a:solidFill>
                  <a:schemeClr val="dk1"/>
                </a:solidFill>
                <a:latin typeface="Calibri"/>
                <a:ea typeface="Calibri"/>
                <a:cs typeface="Calibri"/>
                <a:sym typeface="Calibri"/>
              </a:rPr>
              <a:t> </a:t>
            </a:r>
            <a:endParaRPr b="1" sz="12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2" name="Shape 722"/>
        <p:cNvGrpSpPr/>
        <p:nvPr/>
      </p:nvGrpSpPr>
      <p:grpSpPr>
        <a:xfrm>
          <a:off x="0" y="0"/>
          <a:ext cx="0" cy="0"/>
          <a:chOff x="0" y="0"/>
          <a:chExt cx="0" cy="0"/>
        </a:xfrm>
      </p:grpSpPr>
      <p:sp>
        <p:nvSpPr>
          <p:cNvPr id="723" name="Google Shape;723;p17"/>
          <p:cNvSpPr txBox="1"/>
          <p:nvPr/>
        </p:nvSpPr>
        <p:spPr>
          <a:xfrm>
            <a:off x="-7547" y="1379338"/>
            <a:ext cx="8625404" cy="344069"/>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hlinkClick r:id="rId3">
                  <a:extLst>
                    <a:ext uri="{A12FA001-AC4F-418D-AE19-62706E023703}">
                      <ahyp:hlinkClr val="tx"/>
                    </a:ext>
                  </a:extLst>
                </a:hlinkClick>
              </a:rPr>
              <a:t>REFERENTI thalassia.giaccone@szn.it</a:t>
            </a:r>
            <a:r>
              <a:rPr b="1" lang="it-IT" sz="1600" u="sng">
                <a:solidFill>
                  <a:schemeClr val="accent2"/>
                </a:solidFill>
                <a:latin typeface="Calibri"/>
                <a:ea typeface="Calibri"/>
                <a:cs typeface="Calibri"/>
                <a:sym typeface="Calibri"/>
              </a:rPr>
              <a:t>; chiara.lombardi@enea.it</a:t>
            </a:r>
            <a:endParaRPr b="1" sz="1400" u="sng">
              <a:solidFill>
                <a:schemeClr val="accent2"/>
              </a:solidFill>
              <a:latin typeface="Calibri"/>
              <a:ea typeface="Calibri"/>
              <a:cs typeface="Calibri"/>
              <a:sym typeface="Calibri"/>
            </a:endParaRPr>
          </a:p>
        </p:txBody>
      </p:sp>
      <p:sp>
        <p:nvSpPr>
          <p:cNvPr id="724" name="Google Shape;724;p17"/>
          <p:cNvSpPr txBox="1"/>
          <p:nvPr/>
        </p:nvSpPr>
        <p:spPr>
          <a:xfrm>
            <a:off x="1545404" y="1745375"/>
            <a:ext cx="8814747"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Mesolitorale fotofilo e sciafilo, in cui sono presenti sia gli habitat prioritari Habitat II. 4. 1. (EUR 27: 1170) e II. 4. 2. (EUR 27: 1170) scogliere, Ellisolandia elongata e Lithophyllum byssoides </a:t>
            </a:r>
            <a:endParaRPr sz="1800">
              <a:solidFill>
                <a:schemeClr val="dk1"/>
              </a:solidFill>
              <a:latin typeface="Arial"/>
              <a:ea typeface="Arial"/>
              <a:cs typeface="Arial"/>
              <a:sym typeface="Arial"/>
            </a:endParaRPr>
          </a:p>
        </p:txBody>
      </p:sp>
      <p:sp>
        <p:nvSpPr>
          <p:cNvPr id="725" name="Google Shape;725;p17"/>
          <p:cNvSpPr txBox="1"/>
          <p:nvPr/>
        </p:nvSpPr>
        <p:spPr>
          <a:xfrm>
            <a:off x="-4778" y="1901950"/>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726" name="Google Shape;726;p17"/>
          <p:cNvSpPr txBox="1"/>
          <p:nvPr/>
        </p:nvSpPr>
        <p:spPr>
          <a:xfrm>
            <a:off x="-9071" y="2692806"/>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727" name="Google Shape;727;p17"/>
          <p:cNvSpPr txBox="1"/>
          <p:nvPr/>
        </p:nvSpPr>
        <p:spPr>
          <a:xfrm>
            <a:off x="0" y="3438134"/>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728" name="Google Shape;728;p17"/>
          <p:cNvSpPr txBox="1"/>
          <p:nvPr/>
        </p:nvSpPr>
        <p:spPr>
          <a:xfrm>
            <a:off x="-4778" y="5000286"/>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729" name="Google Shape;729;p17"/>
          <p:cNvSpPr txBox="1"/>
          <p:nvPr/>
        </p:nvSpPr>
        <p:spPr>
          <a:xfrm>
            <a:off x="-4778" y="4213801"/>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730" name="Google Shape;730;p17"/>
          <p:cNvSpPr txBox="1"/>
          <p:nvPr/>
        </p:nvSpPr>
        <p:spPr>
          <a:xfrm>
            <a:off x="0" y="562962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731" name="Google Shape;731;p17"/>
          <p:cNvSpPr txBox="1"/>
          <p:nvPr/>
        </p:nvSpPr>
        <p:spPr>
          <a:xfrm>
            <a:off x="0" y="625477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732" name="Google Shape;732;p17"/>
          <p:cNvSpPr txBox="1"/>
          <p:nvPr/>
        </p:nvSpPr>
        <p:spPr>
          <a:xfrm>
            <a:off x="1558771" y="5006604"/>
            <a:ext cx="1035020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Capo Zafferano (Palermo); nell'Area di Tutela marina del parco Naturale Regionale di Portovenere</a:t>
            </a:r>
            <a:endParaRPr sz="1800">
              <a:solidFill>
                <a:schemeClr val="dk1"/>
              </a:solidFill>
              <a:latin typeface="Arial"/>
              <a:ea typeface="Arial"/>
              <a:cs typeface="Arial"/>
              <a:sym typeface="Arial"/>
            </a:endParaRPr>
          </a:p>
        </p:txBody>
      </p:sp>
      <p:sp>
        <p:nvSpPr>
          <p:cNvPr id="733" name="Google Shape;733;p17"/>
          <p:cNvSpPr txBox="1"/>
          <p:nvPr/>
        </p:nvSpPr>
        <p:spPr>
          <a:xfrm>
            <a:off x="1550257" y="6027003"/>
            <a:ext cx="10438401"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Stazione Zoologica Anton Dohrn (Genova &amp; Sicilia), Dipartimento di Scienze e Tecnologie  Biologiche  Chimiche  e Farmaceutiche, Università degli Studi di Palermo, Dipartimento di Matematica e Geoscienze,Università degli Studi di Trieste, Dipartimento di Scienze della Terra e del Mare, Università degli Studi di Palermo; Centro Ricerche Ambiente Marino ENEA</a:t>
            </a:r>
            <a:endParaRPr/>
          </a:p>
        </p:txBody>
      </p:sp>
      <p:sp>
        <p:nvSpPr>
          <p:cNvPr id="734" name="Google Shape;734;p17"/>
          <p:cNvSpPr txBox="1"/>
          <p:nvPr/>
        </p:nvSpPr>
        <p:spPr>
          <a:xfrm>
            <a:off x="1550816" y="3261683"/>
            <a:ext cx="10437285" cy="1168974"/>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Il protocollo da utilizzare prevede grattaggi con repliche per una stima quali-quantitativa della biodiversità algale marina calcarea su cui verranno effettuate analisi tassonomiche e genetiche. I risultati attesi sono confermare l'esistenza di una interazione chimica tra le alghe marine calcaree mesolitorali e le morfologie costiere presenti.</a:t>
            </a:r>
            <a:endParaRPr sz="1800">
              <a:solidFill>
                <a:schemeClr val="dk1"/>
              </a:solidFill>
              <a:latin typeface="Arial"/>
              <a:ea typeface="Arial"/>
              <a:cs typeface="Arial"/>
              <a:sym typeface="Arial"/>
            </a:endParaRPr>
          </a:p>
          <a:p>
            <a:pPr indent="0" lvl="0" marL="0" marR="0" rtl="0" algn="just">
              <a:lnSpc>
                <a:spcPct val="107000"/>
              </a:lnSpc>
              <a:spcBef>
                <a:spcPts val="0"/>
              </a:spcBef>
              <a:spcAft>
                <a:spcPts val="0"/>
              </a:spcAft>
              <a:buNone/>
            </a:pPr>
            <a:r>
              <a:t/>
            </a:r>
            <a:endParaRPr sz="1800">
              <a:solidFill>
                <a:schemeClr val="dk1"/>
              </a:solidFill>
              <a:latin typeface="Arial"/>
              <a:ea typeface="Arial"/>
              <a:cs typeface="Arial"/>
              <a:sym typeface="Arial"/>
            </a:endParaRPr>
          </a:p>
        </p:txBody>
      </p:sp>
      <p:sp>
        <p:nvSpPr>
          <p:cNvPr id="735" name="Google Shape;735;p17"/>
          <p:cNvSpPr txBox="1"/>
          <p:nvPr/>
        </p:nvSpPr>
        <p:spPr>
          <a:xfrm>
            <a:off x="1554477" y="5626565"/>
            <a:ext cx="10429965"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17-18 maggio – tutta la settimana </a:t>
            </a:r>
            <a:endParaRPr sz="1800">
              <a:solidFill>
                <a:schemeClr val="dk1"/>
              </a:solidFill>
              <a:latin typeface="Arial"/>
              <a:ea typeface="Arial"/>
              <a:cs typeface="Arial"/>
              <a:sym typeface="Arial"/>
            </a:endParaRPr>
          </a:p>
        </p:txBody>
      </p:sp>
      <p:sp>
        <p:nvSpPr>
          <p:cNvPr id="736" name="Google Shape;736;p17"/>
          <p:cNvSpPr txBox="1"/>
          <p:nvPr/>
        </p:nvSpPr>
        <p:spPr>
          <a:xfrm>
            <a:off x="1545404" y="2572263"/>
            <a:ext cx="10180323"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L'obiettivo è campionare, analizzare e documentare la biodiversità algale marina calcarea e i suoi rapporti con il substrato roccioso per testare se la componente algale calcarea ha un effetto buffering sulle morfologie costiere. </a:t>
            </a:r>
            <a:endParaRPr sz="1800">
              <a:solidFill>
                <a:schemeClr val="dk1"/>
              </a:solidFill>
              <a:latin typeface="Arial"/>
              <a:ea typeface="Arial"/>
              <a:cs typeface="Arial"/>
              <a:sym typeface="Arial"/>
            </a:endParaRPr>
          </a:p>
        </p:txBody>
      </p:sp>
      <p:pic>
        <p:nvPicPr>
          <p:cNvPr descr="A person looking through a microscope&#10;&#10;AI-generated content may be incorrect." id="737" name="Google Shape;737;p17"/>
          <p:cNvPicPr preferRelativeResize="0"/>
          <p:nvPr/>
        </p:nvPicPr>
        <p:blipFill rotWithShape="1">
          <a:blip r:embed="rId4">
            <a:alphaModFix/>
          </a:blip>
          <a:srcRect b="0" l="0" r="0" t="0"/>
          <a:stretch/>
        </p:blipFill>
        <p:spPr>
          <a:xfrm>
            <a:off x="10875554" y="-100584"/>
            <a:ext cx="1096355" cy="1096355"/>
          </a:xfrm>
          <a:prstGeom prst="rect">
            <a:avLst/>
          </a:prstGeom>
          <a:noFill/>
          <a:ln>
            <a:noFill/>
          </a:ln>
        </p:spPr>
      </p:pic>
      <p:sp>
        <p:nvSpPr>
          <p:cNvPr id="738" name="Google Shape;738;p17"/>
          <p:cNvSpPr txBox="1"/>
          <p:nvPr/>
        </p:nvSpPr>
        <p:spPr>
          <a:xfrm>
            <a:off x="10479024" y="953489"/>
            <a:ext cx="1712976"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739" name="Google Shape;739;p17"/>
          <p:cNvSpPr txBox="1"/>
          <p:nvPr/>
        </p:nvSpPr>
        <p:spPr>
          <a:xfrm>
            <a:off x="10479024" y="1579170"/>
            <a:ext cx="1712976"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sp>
        <p:nvSpPr>
          <p:cNvPr id="740" name="Google Shape;740;p17"/>
          <p:cNvSpPr txBox="1"/>
          <p:nvPr/>
        </p:nvSpPr>
        <p:spPr>
          <a:xfrm>
            <a:off x="838200" y="59515"/>
            <a:ext cx="9780505" cy="1325563"/>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Play"/>
              <a:buNone/>
            </a:pPr>
            <a:r>
              <a:rPr lang="it-IT" sz="4400">
                <a:solidFill>
                  <a:schemeClr val="dk1"/>
                </a:solidFill>
                <a:latin typeface="Play"/>
                <a:ea typeface="Play"/>
                <a:cs typeface="Play"/>
                <a:sym typeface="Play"/>
              </a:rPr>
              <a:t>Attività di monitoraggio NBFC armonizzata e </a:t>
            </a:r>
            <a:r>
              <a:rPr b="1" lang="it-IT" sz="4400">
                <a:solidFill>
                  <a:schemeClr val="dk1"/>
                </a:solidFill>
                <a:latin typeface="Play"/>
                <a:ea typeface="Play"/>
                <a:cs typeface="Play"/>
                <a:sym typeface="Play"/>
              </a:rPr>
              <a:t>congiunta tra gruppi di ricercatori</a:t>
            </a:r>
            <a:endParaRPr b="1" sz="4400">
              <a:solidFill>
                <a:schemeClr val="dk1"/>
              </a:solidFill>
              <a:latin typeface="Play"/>
              <a:ea typeface="Play"/>
              <a:cs typeface="Play"/>
              <a:sym typeface="Play"/>
            </a:endParaRPr>
          </a:p>
        </p:txBody>
      </p:sp>
      <p:sp>
        <p:nvSpPr>
          <p:cNvPr id="741" name="Google Shape;741;p17"/>
          <p:cNvSpPr txBox="1"/>
          <p:nvPr/>
        </p:nvSpPr>
        <p:spPr>
          <a:xfrm>
            <a:off x="1554477" y="4224619"/>
            <a:ext cx="9714592" cy="34406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Ricercatori NBFC</a:t>
            </a:r>
            <a:endParaRPr sz="16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5" name="Shape 745"/>
        <p:cNvGrpSpPr/>
        <p:nvPr/>
      </p:nvGrpSpPr>
      <p:grpSpPr>
        <a:xfrm>
          <a:off x="0" y="0"/>
          <a:ext cx="0" cy="0"/>
          <a:chOff x="0" y="0"/>
          <a:chExt cx="0" cy="0"/>
        </a:xfrm>
      </p:grpSpPr>
      <p:pic>
        <p:nvPicPr>
          <p:cNvPr descr="A person looking through a microscope&#10;&#10;AI-generated content may be incorrect." id="746" name="Google Shape;746;p18"/>
          <p:cNvPicPr preferRelativeResize="0"/>
          <p:nvPr/>
        </p:nvPicPr>
        <p:blipFill rotWithShape="1">
          <a:blip r:embed="rId3">
            <a:alphaModFix/>
          </a:blip>
          <a:srcRect b="0" l="0" r="0" t="0"/>
          <a:stretch/>
        </p:blipFill>
        <p:spPr>
          <a:xfrm>
            <a:off x="10645348" y="703408"/>
            <a:ext cx="1485929" cy="1485929"/>
          </a:xfrm>
          <a:prstGeom prst="rect">
            <a:avLst/>
          </a:prstGeom>
          <a:noFill/>
          <a:ln>
            <a:noFill/>
          </a:ln>
        </p:spPr>
      </p:pic>
      <p:pic>
        <p:nvPicPr>
          <p:cNvPr descr="A map of italy with blue lines&#10;&#10;AI-generated content may be incorrect." id="747" name="Google Shape;747;p18"/>
          <p:cNvPicPr preferRelativeResize="0"/>
          <p:nvPr/>
        </p:nvPicPr>
        <p:blipFill rotWithShape="1">
          <a:blip r:embed="rId4">
            <a:alphaModFix/>
          </a:blip>
          <a:srcRect b="0" l="0" r="0" t="0"/>
          <a:stretch/>
        </p:blipFill>
        <p:spPr>
          <a:xfrm>
            <a:off x="2814526" y="0"/>
            <a:ext cx="6562947" cy="6858000"/>
          </a:xfrm>
          <a:prstGeom prst="rect">
            <a:avLst/>
          </a:prstGeom>
          <a:noFill/>
          <a:ln>
            <a:noFill/>
          </a:ln>
        </p:spPr>
      </p:pic>
      <p:sp>
        <p:nvSpPr>
          <p:cNvPr id="748" name="Google Shape;748;p18"/>
          <p:cNvSpPr txBox="1"/>
          <p:nvPr/>
        </p:nvSpPr>
        <p:spPr>
          <a:xfrm>
            <a:off x="10615913" y="2035754"/>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749" name="Google Shape;749;p18"/>
          <p:cNvSpPr txBox="1"/>
          <p:nvPr/>
        </p:nvSpPr>
        <p:spPr>
          <a:xfrm>
            <a:off x="10454326" y="4385440"/>
            <a:ext cx="1763534"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it-IT" sz="1200">
                <a:solidFill>
                  <a:schemeClr val="dk1"/>
                </a:solidFill>
                <a:latin typeface="Calibri"/>
                <a:ea typeface="Calibri"/>
                <a:cs typeface="Calibri"/>
                <a:sym typeface="Calibri"/>
              </a:rPr>
              <a:t>Ellisolandia elongata e Lithophyllum byssoides</a:t>
            </a:r>
            <a:endParaRPr b="1" i="1" sz="1200">
              <a:solidFill>
                <a:schemeClr val="dk1"/>
              </a:solidFill>
              <a:latin typeface="Calibri"/>
              <a:ea typeface="Calibri"/>
              <a:cs typeface="Calibri"/>
              <a:sym typeface="Calibri"/>
            </a:endParaRPr>
          </a:p>
        </p:txBody>
      </p:sp>
      <p:sp>
        <p:nvSpPr>
          <p:cNvPr id="750" name="Google Shape;750;p18"/>
          <p:cNvSpPr txBox="1"/>
          <p:nvPr/>
        </p:nvSpPr>
        <p:spPr>
          <a:xfrm>
            <a:off x="10615913" y="2726352"/>
            <a:ext cx="1578865"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grpSp>
        <p:nvGrpSpPr>
          <p:cNvPr id="751" name="Google Shape;751;p18"/>
          <p:cNvGrpSpPr/>
          <p:nvPr/>
        </p:nvGrpSpPr>
        <p:grpSpPr>
          <a:xfrm>
            <a:off x="11024560" y="3569360"/>
            <a:ext cx="756000" cy="756000"/>
            <a:chOff x="11024560" y="3569360"/>
            <a:chExt cx="756000" cy="756000"/>
          </a:xfrm>
        </p:grpSpPr>
        <p:sp>
          <p:nvSpPr>
            <p:cNvPr id="752" name="Google Shape;752;p18"/>
            <p:cNvSpPr/>
            <p:nvPr/>
          </p:nvSpPr>
          <p:spPr>
            <a:xfrm>
              <a:off x="11024560" y="3569360"/>
              <a:ext cx="756000" cy="756000"/>
            </a:xfrm>
            <a:prstGeom prst="ellipse">
              <a:avLst/>
            </a:prstGeom>
            <a:solidFill>
              <a:srgbClr val="993366"/>
            </a:solidFill>
            <a:ln cap="flat" cmpd="sng" w="19050">
              <a:solidFill>
                <a:srgbClr val="9933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753" name="Google Shape;753;p18"/>
            <p:cNvPicPr preferRelativeResize="0"/>
            <p:nvPr/>
          </p:nvPicPr>
          <p:blipFill rotWithShape="1">
            <a:blip r:embed="rId5">
              <a:alphaModFix/>
            </a:blip>
            <a:srcRect b="0" l="0" r="0" t="0"/>
            <a:stretch/>
          </p:blipFill>
          <p:spPr>
            <a:xfrm>
              <a:off x="11080241" y="3629440"/>
              <a:ext cx="616141" cy="616141"/>
            </a:xfrm>
            <a:prstGeom prst="rect">
              <a:avLst/>
            </a:prstGeom>
            <a:noFill/>
            <a:ln>
              <a:noFill/>
            </a:ln>
          </p:spPr>
        </p:pic>
      </p:grpSp>
      <p:sp>
        <p:nvSpPr>
          <p:cNvPr id="754" name="Google Shape;754;p18"/>
          <p:cNvSpPr txBox="1"/>
          <p:nvPr/>
        </p:nvSpPr>
        <p:spPr>
          <a:xfrm>
            <a:off x="2196446" y="4422788"/>
            <a:ext cx="3617986"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Stazione Zoologica Anton Dohrn (Sicilia)</a:t>
            </a:r>
            <a:endParaRPr/>
          </a:p>
          <a:p>
            <a:pPr indent="0" lvl="0" marL="0" marR="0" rtl="0" algn="r">
              <a:spcBef>
                <a:spcPts val="0"/>
              </a:spcBef>
              <a:spcAft>
                <a:spcPts val="0"/>
              </a:spcAft>
              <a:buNone/>
            </a:pPr>
            <a:r>
              <a:rPr lang="it-IT" sz="1200" u="sng">
                <a:solidFill>
                  <a:schemeClr val="dk1"/>
                </a:solidFill>
                <a:latin typeface="Calibri"/>
                <a:ea typeface="Calibri"/>
                <a:cs typeface="Calibri"/>
                <a:sym typeface="Calibri"/>
                <a:hlinkClick r:id="rId6">
                  <a:extLst>
                    <a:ext uri="{A12FA001-AC4F-418D-AE19-62706E023703}">
                      <ahyp:hlinkClr val="tx"/>
                    </a:ext>
                  </a:extLst>
                </a:hlinkClick>
              </a:rPr>
              <a:t>thalassia.giaccone@szn.it</a:t>
            </a:r>
            <a:endParaRPr sz="1200">
              <a:solidFill>
                <a:schemeClr val="dk1"/>
              </a:solidFill>
              <a:latin typeface="Calibri"/>
              <a:ea typeface="Calibri"/>
              <a:cs typeface="Calibri"/>
              <a:sym typeface="Calibri"/>
            </a:endParaRPr>
          </a:p>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degli Studi di Palermo (STEBICEF + DiSTeM)</a:t>
            </a:r>
            <a:endParaRPr b="1" sz="1200">
              <a:solidFill>
                <a:schemeClr val="dk1"/>
              </a:solidFill>
              <a:latin typeface="Calibri"/>
              <a:ea typeface="Calibri"/>
              <a:cs typeface="Calibri"/>
              <a:sym typeface="Calibri"/>
            </a:endParaRPr>
          </a:p>
        </p:txBody>
      </p:sp>
      <p:grpSp>
        <p:nvGrpSpPr>
          <p:cNvPr id="755" name="Google Shape;755;p18"/>
          <p:cNvGrpSpPr/>
          <p:nvPr/>
        </p:nvGrpSpPr>
        <p:grpSpPr>
          <a:xfrm>
            <a:off x="5843712" y="4221620"/>
            <a:ext cx="432000" cy="432000"/>
            <a:chOff x="11024560" y="3569360"/>
            <a:chExt cx="756000" cy="756000"/>
          </a:xfrm>
        </p:grpSpPr>
        <p:sp>
          <p:nvSpPr>
            <p:cNvPr id="756" name="Google Shape;756;p18"/>
            <p:cNvSpPr/>
            <p:nvPr/>
          </p:nvSpPr>
          <p:spPr>
            <a:xfrm>
              <a:off x="11024560" y="3569360"/>
              <a:ext cx="756000" cy="756000"/>
            </a:xfrm>
            <a:prstGeom prst="ellipse">
              <a:avLst/>
            </a:prstGeom>
            <a:solidFill>
              <a:srgbClr val="993366"/>
            </a:solidFill>
            <a:ln cap="flat" cmpd="sng" w="19050">
              <a:solidFill>
                <a:srgbClr val="9933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757" name="Google Shape;757;p18"/>
            <p:cNvPicPr preferRelativeResize="0"/>
            <p:nvPr/>
          </p:nvPicPr>
          <p:blipFill rotWithShape="1">
            <a:blip r:embed="rId5">
              <a:alphaModFix/>
            </a:blip>
            <a:srcRect b="0" l="0" r="0" t="0"/>
            <a:stretch/>
          </p:blipFill>
          <p:spPr>
            <a:xfrm>
              <a:off x="11080241" y="3629440"/>
              <a:ext cx="616141" cy="616141"/>
            </a:xfrm>
            <a:prstGeom prst="rect">
              <a:avLst/>
            </a:prstGeom>
            <a:noFill/>
            <a:ln>
              <a:noFill/>
            </a:ln>
          </p:spPr>
        </p:pic>
      </p:gr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2" name="Shape 762"/>
        <p:cNvGrpSpPr/>
        <p:nvPr/>
      </p:nvGrpSpPr>
      <p:grpSpPr>
        <a:xfrm>
          <a:off x="0" y="0"/>
          <a:ext cx="0" cy="0"/>
          <a:chOff x="0" y="0"/>
          <a:chExt cx="0" cy="0"/>
        </a:xfrm>
      </p:grpSpPr>
      <p:sp>
        <p:nvSpPr>
          <p:cNvPr id="763" name="Google Shape;763;p19"/>
          <p:cNvSpPr txBox="1"/>
          <p:nvPr/>
        </p:nvSpPr>
        <p:spPr>
          <a:xfrm>
            <a:off x="-7547" y="1379338"/>
            <a:ext cx="8625404" cy="344069"/>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hlinkClick r:id="rId3">
                  <a:extLst>
                    <a:ext uri="{A12FA001-AC4F-418D-AE19-62706E023703}">
                      <ahyp:hlinkClr val="tx"/>
                    </a:ext>
                  </a:extLst>
                </a:hlinkClick>
              </a:rPr>
              <a:t>REFERENTI: ivana.delbono@enea.it</a:t>
            </a:r>
            <a:r>
              <a:rPr b="1" lang="it-IT" sz="1600" u="sng">
                <a:solidFill>
                  <a:schemeClr val="accent2"/>
                </a:solidFill>
                <a:latin typeface="Calibri"/>
                <a:ea typeface="Calibri"/>
                <a:cs typeface="Calibri"/>
                <a:sym typeface="Calibri"/>
              </a:rPr>
              <a:t>; mariacristina.mangano@szn.it</a:t>
            </a:r>
            <a:endParaRPr b="1" sz="1400" u="sng">
              <a:solidFill>
                <a:schemeClr val="accent2"/>
              </a:solidFill>
              <a:latin typeface="Calibri"/>
              <a:ea typeface="Calibri"/>
              <a:cs typeface="Calibri"/>
              <a:sym typeface="Calibri"/>
            </a:endParaRPr>
          </a:p>
        </p:txBody>
      </p:sp>
      <p:sp>
        <p:nvSpPr>
          <p:cNvPr id="764" name="Google Shape;764;p19"/>
          <p:cNvSpPr txBox="1"/>
          <p:nvPr/>
        </p:nvSpPr>
        <p:spPr>
          <a:xfrm>
            <a:off x="1545404" y="1893682"/>
            <a:ext cx="8814747"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Fondi mobili profondi (sedimenti e macroinfauna)</a:t>
            </a:r>
            <a:endParaRPr sz="1800">
              <a:solidFill>
                <a:schemeClr val="dk1"/>
              </a:solidFill>
              <a:latin typeface="Arial"/>
              <a:ea typeface="Arial"/>
              <a:cs typeface="Arial"/>
              <a:sym typeface="Arial"/>
            </a:endParaRPr>
          </a:p>
        </p:txBody>
      </p:sp>
      <p:sp>
        <p:nvSpPr>
          <p:cNvPr id="765" name="Google Shape;765;p19"/>
          <p:cNvSpPr txBox="1"/>
          <p:nvPr/>
        </p:nvSpPr>
        <p:spPr>
          <a:xfrm>
            <a:off x="-4778" y="1901950"/>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766" name="Google Shape;766;p19"/>
          <p:cNvSpPr txBox="1"/>
          <p:nvPr/>
        </p:nvSpPr>
        <p:spPr>
          <a:xfrm>
            <a:off x="-9071" y="2692806"/>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767" name="Google Shape;767;p19"/>
          <p:cNvSpPr txBox="1"/>
          <p:nvPr/>
        </p:nvSpPr>
        <p:spPr>
          <a:xfrm>
            <a:off x="0" y="3438134"/>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768" name="Google Shape;768;p19"/>
          <p:cNvSpPr txBox="1"/>
          <p:nvPr/>
        </p:nvSpPr>
        <p:spPr>
          <a:xfrm>
            <a:off x="-4778" y="5000286"/>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769" name="Google Shape;769;p19"/>
          <p:cNvSpPr txBox="1"/>
          <p:nvPr/>
        </p:nvSpPr>
        <p:spPr>
          <a:xfrm>
            <a:off x="-4778" y="4213801"/>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770" name="Google Shape;770;p19"/>
          <p:cNvSpPr txBox="1"/>
          <p:nvPr/>
        </p:nvSpPr>
        <p:spPr>
          <a:xfrm>
            <a:off x="0" y="562962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771" name="Google Shape;771;p19"/>
          <p:cNvSpPr txBox="1"/>
          <p:nvPr/>
        </p:nvSpPr>
        <p:spPr>
          <a:xfrm>
            <a:off x="0" y="625477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772" name="Google Shape;772;p19"/>
          <p:cNvSpPr txBox="1"/>
          <p:nvPr/>
        </p:nvSpPr>
        <p:spPr>
          <a:xfrm>
            <a:off x="1558771" y="5006604"/>
            <a:ext cx="1035020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Golfo di La Spezia, Golfo di Castellammare (Sicilia)</a:t>
            </a:r>
            <a:endParaRPr sz="1800">
              <a:solidFill>
                <a:schemeClr val="dk1"/>
              </a:solidFill>
              <a:latin typeface="Arial"/>
              <a:ea typeface="Arial"/>
              <a:cs typeface="Arial"/>
              <a:sym typeface="Arial"/>
            </a:endParaRPr>
          </a:p>
        </p:txBody>
      </p:sp>
      <p:sp>
        <p:nvSpPr>
          <p:cNvPr id="773" name="Google Shape;773;p19"/>
          <p:cNvSpPr txBox="1"/>
          <p:nvPr/>
        </p:nvSpPr>
        <p:spPr>
          <a:xfrm>
            <a:off x="1554477" y="6234726"/>
            <a:ext cx="1043840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ENEA – SSPT, UNIPA, SZN (Sicilia)</a:t>
            </a:r>
            <a:endParaRPr/>
          </a:p>
        </p:txBody>
      </p:sp>
      <p:sp>
        <p:nvSpPr>
          <p:cNvPr id="774" name="Google Shape;774;p19"/>
          <p:cNvSpPr txBox="1"/>
          <p:nvPr/>
        </p:nvSpPr>
        <p:spPr>
          <a:xfrm>
            <a:off x="1550814" y="3223151"/>
            <a:ext cx="10437285" cy="1168974"/>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Campionamento tramite carotiere SW-104 e benne. Caratterizzazione di carote di sedimento tramite radionuclidi e analisi chimico-ecotossicologica. Definizione dei livelli di contaminazione recente, stima della velocità  di sedimentazione.  Campionamento delle comunità macro infaunali.</a:t>
            </a:r>
            <a:endParaRPr sz="1800">
              <a:solidFill>
                <a:schemeClr val="dk1"/>
              </a:solidFill>
              <a:latin typeface="Arial"/>
              <a:ea typeface="Arial"/>
              <a:cs typeface="Arial"/>
              <a:sym typeface="Arial"/>
            </a:endParaRPr>
          </a:p>
          <a:p>
            <a:pPr indent="0" lvl="0" marL="0" marR="0" rtl="0" algn="just">
              <a:lnSpc>
                <a:spcPct val="107000"/>
              </a:lnSpc>
              <a:spcBef>
                <a:spcPts val="0"/>
              </a:spcBef>
              <a:spcAft>
                <a:spcPts val="0"/>
              </a:spcAft>
              <a:buNone/>
            </a:pPr>
            <a:r>
              <a:t/>
            </a:r>
            <a:endParaRPr sz="1800">
              <a:solidFill>
                <a:schemeClr val="dk1"/>
              </a:solidFill>
              <a:latin typeface="Arial"/>
              <a:ea typeface="Arial"/>
              <a:cs typeface="Arial"/>
              <a:sym typeface="Arial"/>
            </a:endParaRPr>
          </a:p>
        </p:txBody>
      </p:sp>
      <p:sp>
        <p:nvSpPr>
          <p:cNvPr id="775" name="Google Shape;775;p19"/>
          <p:cNvSpPr txBox="1"/>
          <p:nvPr/>
        </p:nvSpPr>
        <p:spPr>
          <a:xfrm>
            <a:off x="1554477" y="5626565"/>
            <a:ext cx="10429965"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12-16 maggio in funzione delle condizioni meteomarine</a:t>
            </a:r>
            <a:endParaRPr sz="1800">
              <a:solidFill>
                <a:schemeClr val="dk1"/>
              </a:solidFill>
              <a:latin typeface="Arial"/>
              <a:ea typeface="Arial"/>
              <a:cs typeface="Arial"/>
              <a:sym typeface="Arial"/>
            </a:endParaRPr>
          </a:p>
        </p:txBody>
      </p:sp>
      <p:sp>
        <p:nvSpPr>
          <p:cNvPr id="776" name="Google Shape;776;p19"/>
          <p:cNvSpPr txBox="1"/>
          <p:nvPr/>
        </p:nvSpPr>
        <p:spPr>
          <a:xfrm>
            <a:off x="1549700" y="4216554"/>
            <a:ext cx="9714592" cy="34406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Ricercatori NBFC</a:t>
            </a:r>
            <a:endParaRPr sz="1600">
              <a:solidFill>
                <a:schemeClr val="dk1"/>
              </a:solidFill>
              <a:latin typeface="Calibri"/>
              <a:ea typeface="Calibri"/>
              <a:cs typeface="Calibri"/>
              <a:sym typeface="Calibri"/>
            </a:endParaRPr>
          </a:p>
        </p:txBody>
      </p:sp>
      <p:sp>
        <p:nvSpPr>
          <p:cNvPr id="777" name="Google Shape;777;p19"/>
          <p:cNvSpPr txBox="1"/>
          <p:nvPr/>
        </p:nvSpPr>
        <p:spPr>
          <a:xfrm>
            <a:off x="1545404" y="2555349"/>
            <a:ext cx="10180323" cy="89255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1) Valutazione dei tempi di permanenza dei contaminanti nei sedimenti superficiali</a:t>
            </a:r>
            <a:endParaRPr/>
          </a:p>
          <a:p>
            <a:pPr indent="0" lvl="0" marL="0" marR="0" rtl="0" algn="l">
              <a:spcBef>
                <a:spcPts val="0"/>
              </a:spcBef>
              <a:spcAft>
                <a:spcPts val="0"/>
              </a:spcAft>
              <a:buNone/>
            </a:pPr>
            <a:r>
              <a:rPr lang="it-IT" sz="1600">
                <a:solidFill>
                  <a:schemeClr val="dk1"/>
                </a:solidFill>
                <a:latin typeface="Calibri"/>
                <a:ea typeface="Calibri"/>
                <a:cs typeface="Calibri"/>
                <a:sym typeface="Calibri"/>
              </a:rPr>
              <a:t>2) Caratterizzazione della diversità tassonomica e funzionale delle comunità macro infaunali.</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A person looking through a microscope&#10;&#10;AI-generated content may be incorrect." id="778" name="Google Shape;778;p19"/>
          <p:cNvPicPr preferRelativeResize="0"/>
          <p:nvPr/>
        </p:nvPicPr>
        <p:blipFill rotWithShape="1">
          <a:blip r:embed="rId4">
            <a:alphaModFix/>
          </a:blip>
          <a:srcRect b="0" l="0" r="0" t="0"/>
          <a:stretch/>
        </p:blipFill>
        <p:spPr>
          <a:xfrm>
            <a:off x="10875554" y="-100584"/>
            <a:ext cx="1096355" cy="1096355"/>
          </a:xfrm>
          <a:prstGeom prst="rect">
            <a:avLst/>
          </a:prstGeom>
          <a:noFill/>
          <a:ln>
            <a:noFill/>
          </a:ln>
        </p:spPr>
      </p:pic>
      <p:sp>
        <p:nvSpPr>
          <p:cNvPr id="779" name="Google Shape;779;p19"/>
          <p:cNvSpPr txBox="1"/>
          <p:nvPr/>
        </p:nvSpPr>
        <p:spPr>
          <a:xfrm>
            <a:off x="10479024" y="953489"/>
            <a:ext cx="1712976"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780" name="Google Shape;780;p19"/>
          <p:cNvSpPr txBox="1"/>
          <p:nvPr/>
        </p:nvSpPr>
        <p:spPr>
          <a:xfrm>
            <a:off x="10479024" y="1579170"/>
            <a:ext cx="1712976"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sp>
        <p:nvSpPr>
          <p:cNvPr id="781" name="Google Shape;781;p19"/>
          <p:cNvSpPr txBox="1"/>
          <p:nvPr/>
        </p:nvSpPr>
        <p:spPr>
          <a:xfrm>
            <a:off x="838200" y="59515"/>
            <a:ext cx="9780505" cy="1325563"/>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Play"/>
              <a:buNone/>
            </a:pPr>
            <a:r>
              <a:rPr lang="it-IT" sz="4400">
                <a:solidFill>
                  <a:schemeClr val="dk1"/>
                </a:solidFill>
                <a:latin typeface="Play"/>
                <a:ea typeface="Play"/>
                <a:cs typeface="Play"/>
                <a:sym typeface="Play"/>
              </a:rPr>
              <a:t>Attività di monitoraggio NBFC armonizzata e </a:t>
            </a:r>
            <a:r>
              <a:rPr b="1" lang="it-IT" sz="4400">
                <a:solidFill>
                  <a:schemeClr val="dk1"/>
                </a:solidFill>
                <a:latin typeface="Play"/>
                <a:ea typeface="Play"/>
                <a:cs typeface="Play"/>
                <a:sym typeface="Play"/>
              </a:rPr>
              <a:t>congiunta tra gruppi di ricercatori</a:t>
            </a:r>
            <a:endParaRPr b="1" sz="4400">
              <a:solidFill>
                <a:schemeClr val="dk1"/>
              </a:solidFill>
              <a:latin typeface="Play"/>
              <a:ea typeface="Play"/>
              <a:cs typeface="Play"/>
              <a:sym typeface="Play"/>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grpSp>
        <p:nvGrpSpPr>
          <p:cNvPr id="94" name="Google Shape;94;p2"/>
          <p:cNvGrpSpPr/>
          <p:nvPr/>
        </p:nvGrpSpPr>
        <p:grpSpPr>
          <a:xfrm>
            <a:off x="8901919" y="4263475"/>
            <a:ext cx="360000" cy="360000"/>
            <a:chOff x="11024560" y="3569360"/>
            <a:chExt cx="756000" cy="756000"/>
          </a:xfrm>
        </p:grpSpPr>
        <p:sp>
          <p:nvSpPr>
            <p:cNvPr id="95" name="Google Shape;95;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96" name="Google Shape;96;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97" name="Google Shape;97;p2"/>
          <p:cNvGrpSpPr/>
          <p:nvPr/>
        </p:nvGrpSpPr>
        <p:grpSpPr>
          <a:xfrm>
            <a:off x="6576610" y="442278"/>
            <a:ext cx="6562947" cy="6726723"/>
            <a:chOff x="5853347" y="-7172"/>
            <a:chExt cx="6562947" cy="6726723"/>
          </a:xfrm>
        </p:grpSpPr>
        <p:pic>
          <p:nvPicPr>
            <p:cNvPr descr="A map of italy with blue lines&#10;&#10;AI-generated content may be incorrect." id="98" name="Google Shape;98;p2"/>
            <p:cNvPicPr preferRelativeResize="0"/>
            <p:nvPr/>
          </p:nvPicPr>
          <p:blipFill rotWithShape="1">
            <a:blip r:embed="rId4">
              <a:alphaModFix/>
            </a:blip>
            <a:srcRect b="1914" l="0" r="0" t="0"/>
            <a:stretch/>
          </p:blipFill>
          <p:spPr>
            <a:xfrm>
              <a:off x="5853347" y="-7172"/>
              <a:ext cx="6562947" cy="6726723"/>
            </a:xfrm>
            <a:prstGeom prst="rect">
              <a:avLst/>
            </a:prstGeom>
            <a:noFill/>
            <a:ln>
              <a:noFill/>
            </a:ln>
          </p:spPr>
        </p:pic>
        <p:grpSp>
          <p:nvGrpSpPr>
            <p:cNvPr id="99" name="Google Shape;99;p2"/>
            <p:cNvGrpSpPr/>
            <p:nvPr/>
          </p:nvGrpSpPr>
          <p:grpSpPr>
            <a:xfrm>
              <a:off x="8828533" y="3366675"/>
              <a:ext cx="540000" cy="540000"/>
              <a:chOff x="10945360" y="3490160"/>
              <a:chExt cx="914400" cy="914400"/>
            </a:xfrm>
          </p:grpSpPr>
          <p:sp>
            <p:nvSpPr>
              <p:cNvPr id="100" name="Google Shape;100;p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Petri Dish with solid fill" id="101" name="Google Shape;101;p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102" name="Google Shape;102;p2"/>
            <p:cNvGrpSpPr/>
            <p:nvPr/>
          </p:nvGrpSpPr>
          <p:grpSpPr>
            <a:xfrm>
              <a:off x="7195578" y="1587197"/>
              <a:ext cx="540000" cy="540000"/>
              <a:chOff x="10945360" y="3490160"/>
              <a:chExt cx="914400" cy="914400"/>
            </a:xfrm>
          </p:grpSpPr>
          <p:sp>
            <p:nvSpPr>
              <p:cNvPr id="103" name="Google Shape;103;p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Petri Dish with solid fill" id="104" name="Google Shape;104;p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105" name="Google Shape;105;p2"/>
            <p:cNvGrpSpPr/>
            <p:nvPr/>
          </p:nvGrpSpPr>
          <p:grpSpPr>
            <a:xfrm>
              <a:off x="9748436" y="1514591"/>
              <a:ext cx="540000" cy="540000"/>
              <a:chOff x="10945360" y="3490160"/>
              <a:chExt cx="914400" cy="914400"/>
            </a:xfrm>
          </p:grpSpPr>
          <p:sp>
            <p:nvSpPr>
              <p:cNvPr id="106" name="Google Shape;106;p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Petri Dish with solid fill" id="107" name="Google Shape;107;p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108" name="Google Shape;108;p2"/>
            <p:cNvGrpSpPr/>
            <p:nvPr/>
          </p:nvGrpSpPr>
          <p:grpSpPr>
            <a:xfrm>
              <a:off x="9575388" y="1037250"/>
              <a:ext cx="540000" cy="540000"/>
              <a:chOff x="10945360" y="3490160"/>
              <a:chExt cx="914400" cy="914400"/>
            </a:xfrm>
          </p:grpSpPr>
          <p:sp>
            <p:nvSpPr>
              <p:cNvPr id="109" name="Google Shape;109;p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Petri Dish with solid fill" id="110" name="Google Shape;110;p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111" name="Google Shape;111;p2"/>
            <p:cNvGrpSpPr/>
            <p:nvPr/>
          </p:nvGrpSpPr>
          <p:grpSpPr>
            <a:xfrm>
              <a:off x="7192360" y="4132489"/>
              <a:ext cx="432000" cy="432000"/>
              <a:chOff x="11024560" y="3569360"/>
              <a:chExt cx="756000" cy="756000"/>
            </a:xfrm>
          </p:grpSpPr>
          <p:sp>
            <p:nvSpPr>
              <p:cNvPr id="112" name="Google Shape;112;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13" name="Google Shape;113;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14" name="Google Shape;114;p2"/>
            <p:cNvGrpSpPr/>
            <p:nvPr/>
          </p:nvGrpSpPr>
          <p:grpSpPr>
            <a:xfrm>
              <a:off x="9166116" y="1064285"/>
              <a:ext cx="432000" cy="432000"/>
              <a:chOff x="11024560" y="3569360"/>
              <a:chExt cx="756000" cy="756000"/>
            </a:xfrm>
          </p:grpSpPr>
          <p:sp>
            <p:nvSpPr>
              <p:cNvPr id="115" name="Google Shape;115;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16" name="Google Shape;116;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17" name="Google Shape;117;p2"/>
            <p:cNvGrpSpPr/>
            <p:nvPr/>
          </p:nvGrpSpPr>
          <p:grpSpPr>
            <a:xfrm>
              <a:off x="8877787" y="1382275"/>
              <a:ext cx="432000" cy="432000"/>
              <a:chOff x="11024560" y="3569360"/>
              <a:chExt cx="756000" cy="756000"/>
            </a:xfrm>
          </p:grpSpPr>
          <p:sp>
            <p:nvSpPr>
              <p:cNvPr id="118" name="Google Shape;118;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19" name="Google Shape;119;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20" name="Google Shape;120;p2"/>
            <p:cNvGrpSpPr/>
            <p:nvPr/>
          </p:nvGrpSpPr>
          <p:grpSpPr>
            <a:xfrm>
              <a:off x="9326598" y="1525656"/>
              <a:ext cx="432000" cy="432000"/>
              <a:chOff x="11024560" y="3569360"/>
              <a:chExt cx="756000" cy="756000"/>
            </a:xfrm>
          </p:grpSpPr>
          <p:sp>
            <p:nvSpPr>
              <p:cNvPr id="121" name="Google Shape;121;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22" name="Google Shape;122;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23" name="Google Shape;123;p2"/>
            <p:cNvGrpSpPr/>
            <p:nvPr/>
          </p:nvGrpSpPr>
          <p:grpSpPr>
            <a:xfrm>
              <a:off x="9608655" y="2031071"/>
              <a:ext cx="432000" cy="432000"/>
              <a:chOff x="11024560" y="3569360"/>
              <a:chExt cx="756000" cy="756000"/>
            </a:xfrm>
          </p:grpSpPr>
          <p:sp>
            <p:nvSpPr>
              <p:cNvPr id="124" name="Google Shape;124;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25" name="Google Shape;125;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26" name="Google Shape;126;p2"/>
            <p:cNvGrpSpPr/>
            <p:nvPr/>
          </p:nvGrpSpPr>
          <p:grpSpPr>
            <a:xfrm>
              <a:off x="9363605" y="3425617"/>
              <a:ext cx="432000" cy="432000"/>
              <a:chOff x="11024560" y="3569360"/>
              <a:chExt cx="756000" cy="756000"/>
            </a:xfrm>
          </p:grpSpPr>
          <p:sp>
            <p:nvSpPr>
              <p:cNvPr id="127" name="Google Shape;127;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28" name="Google Shape;128;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29" name="Google Shape;129;p2"/>
            <p:cNvGrpSpPr/>
            <p:nvPr/>
          </p:nvGrpSpPr>
          <p:grpSpPr>
            <a:xfrm>
              <a:off x="6720654" y="1641197"/>
              <a:ext cx="432000" cy="432000"/>
              <a:chOff x="11024560" y="3569360"/>
              <a:chExt cx="756000" cy="756000"/>
            </a:xfrm>
          </p:grpSpPr>
          <p:sp>
            <p:nvSpPr>
              <p:cNvPr id="130" name="Google Shape;130;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31" name="Google Shape;131;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32" name="Google Shape;132;p2"/>
            <p:cNvGrpSpPr/>
            <p:nvPr/>
          </p:nvGrpSpPr>
          <p:grpSpPr>
            <a:xfrm>
              <a:off x="11207033" y="2913874"/>
              <a:ext cx="432000" cy="432000"/>
              <a:chOff x="11024560" y="3569360"/>
              <a:chExt cx="756000" cy="756000"/>
            </a:xfrm>
          </p:grpSpPr>
          <p:sp>
            <p:nvSpPr>
              <p:cNvPr id="133" name="Google Shape;133;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34" name="Google Shape;134;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35" name="Google Shape;135;p2"/>
            <p:cNvGrpSpPr/>
            <p:nvPr/>
          </p:nvGrpSpPr>
          <p:grpSpPr>
            <a:xfrm>
              <a:off x="8260732" y="2764790"/>
              <a:ext cx="432000" cy="432000"/>
              <a:chOff x="11024560" y="3569360"/>
              <a:chExt cx="756000" cy="756000"/>
            </a:xfrm>
          </p:grpSpPr>
          <p:sp>
            <p:nvSpPr>
              <p:cNvPr id="136" name="Google Shape;136;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DNA with solid fill" id="137" name="Google Shape;137;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138" name="Google Shape;138;p2"/>
            <p:cNvGrpSpPr/>
            <p:nvPr/>
          </p:nvGrpSpPr>
          <p:grpSpPr>
            <a:xfrm>
              <a:off x="8882533" y="4214448"/>
              <a:ext cx="432000" cy="432000"/>
              <a:chOff x="11024560" y="3569360"/>
              <a:chExt cx="756000" cy="756000"/>
            </a:xfrm>
          </p:grpSpPr>
          <p:sp>
            <p:nvSpPr>
              <p:cNvPr id="139" name="Google Shape;139;p2"/>
              <p:cNvSpPr/>
              <p:nvPr/>
            </p:nvSpPr>
            <p:spPr>
              <a:xfrm>
                <a:off x="11024560" y="3569360"/>
                <a:ext cx="756000" cy="756000"/>
              </a:xfrm>
              <a:prstGeom prst="ellipse">
                <a:avLst/>
              </a:prstGeom>
              <a:solidFill>
                <a:srgbClr val="993366"/>
              </a:solidFill>
              <a:ln cap="flat" cmpd="sng" w="19050">
                <a:solidFill>
                  <a:srgbClr val="9933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40" name="Google Shape;140;p2"/>
              <p:cNvPicPr preferRelativeResize="0"/>
              <p:nvPr/>
            </p:nvPicPr>
            <p:blipFill rotWithShape="1">
              <a:blip r:embed="rId6">
                <a:alphaModFix/>
              </a:blip>
              <a:srcRect b="0" l="0" r="0" t="0"/>
              <a:stretch/>
            </p:blipFill>
            <p:spPr>
              <a:xfrm>
                <a:off x="11080241" y="3629440"/>
                <a:ext cx="616141" cy="616141"/>
              </a:xfrm>
              <a:prstGeom prst="rect">
                <a:avLst/>
              </a:prstGeom>
              <a:noFill/>
              <a:ln>
                <a:noFill/>
              </a:ln>
            </p:spPr>
          </p:pic>
        </p:grpSp>
        <p:grpSp>
          <p:nvGrpSpPr>
            <p:cNvPr id="141" name="Google Shape;141;p2"/>
            <p:cNvGrpSpPr/>
            <p:nvPr/>
          </p:nvGrpSpPr>
          <p:grpSpPr>
            <a:xfrm>
              <a:off x="8366550" y="4200647"/>
              <a:ext cx="458013" cy="506811"/>
              <a:chOff x="11011522" y="3569360"/>
              <a:chExt cx="769038" cy="850973"/>
            </a:xfrm>
          </p:grpSpPr>
          <p:sp>
            <p:nvSpPr>
              <p:cNvPr id="142" name="Google Shape;142;p2"/>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Crab with solid fill" id="143" name="Google Shape;143;p2"/>
              <p:cNvPicPr preferRelativeResize="0"/>
              <p:nvPr/>
            </p:nvPicPr>
            <p:blipFill rotWithShape="1">
              <a:blip r:embed="rId7">
                <a:alphaModFix/>
              </a:blip>
              <a:srcRect b="0" l="0" r="0" t="0"/>
              <a:stretch/>
            </p:blipFill>
            <p:spPr>
              <a:xfrm>
                <a:off x="11423944" y="3947360"/>
                <a:ext cx="356616" cy="356616"/>
              </a:xfrm>
              <a:prstGeom prst="rect">
                <a:avLst/>
              </a:prstGeom>
              <a:noFill/>
              <a:ln>
                <a:noFill/>
              </a:ln>
            </p:spPr>
          </p:pic>
          <p:pic>
            <p:nvPicPr>
              <p:cNvPr descr="Conch with solid fill" id="144" name="Google Shape;144;p2"/>
              <p:cNvPicPr preferRelativeResize="0"/>
              <p:nvPr/>
            </p:nvPicPr>
            <p:blipFill rotWithShape="1">
              <a:blip r:embed="rId8">
                <a:alphaModFix/>
              </a:blip>
              <a:srcRect b="0" l="0" r="0" t="0"/>
              <a:stretch/>
            </p:blipFill>
            <p:spPr>
              <a:xfrm rot="-1763284">
                <a:off x="11076689" y="3995166"/>
                <a:ext cx="360000" cy="360000"/>
              </a:xfrm>
              <a:prstGeom prst="rect">
                <a:avLst/>
              </a:prstGeom>
              <a:noFill/>
              <a:ln>
                <a:noFill/>
              </a:ln>
            </p:spPr>
          </p:pic>
        </p:grpSp>
        <p:grpSp>
          <p:nvGrpSpPr>
            <p:cNvPr id="145" name="Google Shape;145;p2"/>
            <p:cNvGrpSpPr/>
            <p:nvPr/>
          </p:nvGrpSpPr>
          <p:grpSpPr>
            <a:xfrm>
              <a:off x="6215870" y="1633969"/>
              <a:ext cx="458013" cy="506811"/>
              <a:chOff x="11011522" y="3569360"/>
              <a:chExt cx="769038" cy="850973"/>
            </a:xfrm>
          </p:grpSpPr>
          <p:sp>
            <p:nvSpPr>
              <p:cNvPr id="146" name="Google Shape;146;p2"/>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Crab with solid fill" id="147" name="Google Shape;147;p2"/>
              <p:cNvPicPr preferRelativeResize="0"/>
              <p:nvPr/>
            </p:nvPicPr>
            <p:blipFill rotWithShape="1">
              <a:blip r:embed="rId7">
                <a:alphaModFix/>
              </a:blip>
              <a:srcRect b="0" l="0" r="0" t="0"/>
              <a:stretch/>
            </p:blipFill>
            <p:spPr>
              <a:xfrm>
                <a:off x="11423944" y="3947360"/>
                <a:ext cx="356616" cy="356616"/>
              </a:xfrm>
              <a:prstGeom prst="rect">
                <a:avLst/>
              </a:prstGeom>
              <a:noFill/>
              <a:ln>
                <a:noFill/>
              </a:ln>
            </p:spPr>
          </p:pic>
          <p:pic>
            <p:nvPicPr>
              <p:cNvPr descr="Conch with solid fill" id="148" name="Google Shape;148;p2"/>
              <p:cNvPicPr preferRelativeResize="0"/>
              <p:nvPr/>
            </p:nvPicPr>
            <p:blipFill rotWithShape="1">
              <a:blip r:embed="rId8">
                <a:alphaModFix/>
              </a:blip>
              <a:srcRect b="0" l="0" r="0" t="0"/>
              <a:stretch/>
            </p:blipFill>
            <p:spPr>
              <a:xfrm rot="-1763284">
                <a:off x="11076689" y="3995166"/>
                <a:ext cx="360000" cy="360000"/>
              </a:xfrm>
              <a:prstGeom prst="rect">
                <a:avLst/>
              </a:prstGeom>
              <a:noFill/>
              <a:ln>
                <a:noFill/>
              </a:ln>
            </p:spPr>
          </p:pic>
        </p:grpSp>
      </p:grpSp>
      <p:grpSp>
        <p:nvGrpSpPr>
          <p:cNvPr id="149" name="Google Shape;149;p2"/>
          <p:cNvGrpSpPr/>
          <p:nvPr/>
        </p:nvGrpSpPr>
        <p:grpSpPr>
          <a:xfrm>
            <a:off x="49826" y="84841"/>
            <a:ext cx="5984597" cy="6743138"/>
            <a:chOff x="653142" y="84841"/>
            <a:chExt cx="5984597" cy="6743138"/>
          </a:xfrm>
        </p:grpSpPr>
        <p:pic>
          <p:nvPicPr>
            <p:cNvPr descr="A map of italy with blue lines&#10;&#10;AI-generated content may be incorrect." id="150" name="Google Shape;150;p2"/>
            <p:cNvPicPr preferRelativeResize="0"/>
            <p:nvPr/>
          </p:nvPicPr>
          <p:blipFill rotWithShape="1">
            <a:blip r:embed="rId4">
              <a:alphaModFix/>
            </a:blip>
            <a:srcRect b="1675" l="0" r="8811" t="0"/>
            <a:stretch/>
          </p:blipFill>
          <p:spPr>
            <a:xfrm>
              <a:off x="653142" y="84841"/>
              <a:ext cx="5984597" cy="6743138"/>
            </a:xfrm>
            <a:prstGeom prst="rect">
              <a:avLst/>
            </a:prstGeom>
            <a:noFill/>
            <a:ln>
              <a:noFill/>
            </a:ln>
          </p:spPr>
        </p:pic>
        <p:grpSp>
          <p:nvGrpSpPr>
            <p:cNvPr id="151" name="Google Shape;151;p2"/>
            <p:cNvGrpSpPr/>
            <p:nvPr/>
          </p:nvGrpSpPr>
          <p:grpSpPr>
            <a:xfrm>
              <a:off x="4525103" y="3329861"/>
              <a:ext cx="478858" cy="468000"/>
              <a:chOff x="9801511" y="5257801"/>
              <a:chExt cx="736703" cy="720000"/>
            </a:xfrm>
          </p:grpSpPr>
          <p:sp>
            <p:nvSpPr>
              <p:cNvPr id="152" name="Google Shape;152;p2"/>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53" name="Google Shape;153;p2"/>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154" name="Google Shape;154;p2"/>
            <p:cNvGrpSpPr/>
            <p:nvPr/>
          </p:nvGrpSpPr>
          <p:grpSpPr>
            <a:xfrm>
              <a:off x="5378046" y="2828481"/>
              <a:ext cx="478858" cy="468000"/>
              <a:chOff x="9801511" y="5257801"/>
              <a:chExt cx="736703" cy="720000"/>
            </a:xfrm>
          </p:grpSpPr>
          <p:sp>
            <p:nvSpPr>
              <p:cNvPr id="155" name="Google Shape;155;p2"/>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56" name="Google Shape;156;p2"/>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157" name="Google Shape;157;p2"/>
            <p:cNvGrpSpPr/>
            <p:nvPr/>
          </p:nvGrpSpPr>
          <p:grpSpPr>
            <a:xfrm>
              <a:off x="3507767" y="4432365"/>
              <a:ext cx="478858" cy="468000"/>
              <a:chOff x="9801511" y="5257801"/>
              <a:chExt cx="736703" cy="720000"/>
            </a:xfrm>
          </p:grpSpPr>
          <p:sp>
            <p:nvSpPr>
              <p:cNvPr id="158" name="Google Shape;158;p2"/>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59" name="Google Shape;159;p2"/>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160" name="Google Shape;160;p2"/>
            <p:cNvGrpSpPr/>
            <p:nvPr/>
          </p:nvGrpSpPr>
          <p:grpSpPr>
            <a:xfrm>
              <a:off x="3987329" y="1743520"/>
              <a:ext cx="478858" cy="468000"/>
              <a:chOff x="9801511" y="5257801"/>
              <a:chExt cx="736703" cy="720000"/>
            </a:xfrm>
          </p:grpSpPr>
          <p:sp>
            <p:nvSpPr>
              <p:cNvPr id="161" name="Google Shape;161;p2"/>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62" name="Google Shape;162;p2"/>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163" name="Google Shape;163;p2"/>
            <p:cNvGrpSpPr/>
            <p:nvPr/>
          </p:nvGrpSpPr>
          <p:grpSpPr>
            <a:xfrm>
              <a:off x="1856233" y="1897834"/>
              <a:ext cx="478858" cy="468000"/>
              <a:chOff x="9801511" y="5257801"/>
              <a:chExt cx="736703" cy="720000"/>
            </a:xfrm>
          </p:grpSpPr>
          <p:sp>
            <p:nvSpPr>
              <p:cNvPr id="164" name="Google Shape;164;p2"/>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65" name="Google Shape;165;p2"/>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166" name="Google Shape;166;p2"/>
            <p:cNvGrpSpPr/>
            <p:nvPr/>
          </p:nvGrpSpPr>
          <p:grpSpPr>
            <a:xfrm>
              <a:off x="1293146" y="1896543"/>
              <a:ext cx="465274" cy="465274"/>
              <a:chOff x="10754521" y="5686485"/>
              <a:chExt cx="720000" cy="720000"/>
            </a:xfrm>
          </p:grpSpPr>
          <p:sp>
            <p:nvSpPr>
              <p:cNvPr id="167" name="Google Shape;167;p2"/>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68" name="Google Shape;168;p2"/>
              <p:cNvPicPr preferRelativeResize="0"/>
              <p:nvPr/>
            </p:nvPicPr>
            <p:blipFill rotWithShape="1">
              <a:blip r:embed="rId10">
                <a:alphaModFix/>
              </a:blip>
              <a:srcRect b="0" l="0" r="0" t="0"/>
              <a:stretch/>
            </p:blipFill>
            <p:spPr>
              <a:xfrm>
                <a:off x="10850424" y="5805512"/>
                <a:ext cx="600193" cy="600193"/>
              </a:xfrm>
              <a:prstGeom prst="ellipse">
                <a:avLst/>
              </a:prstGeom>
              <a:noFill/>
              <a:ln>
                <a:noFill/>
              </a:ln>
            </p:spPr>
          </p:pic>
        </p:grpSp>
        <p:grpSp>
          <p:nvGrpSpPr>
            <p:cNvPr id="169" name="Google Shape;169;p2"/>
            <p:cNvGrpSpPr/>
            <p:nvPr/>
          </p:nvGrpSpPr>
          <p:grpSpPr>
            <a:xfrm>
              <a:off x="4002944" y="3301236"/>
              <a:ext cx="465274" cy="465274"/>
              <a:chOff x="10754521" y="5686485"/>
              <a:chExt cx="720000" cy="720000"/>
            </a:xfrm>
          </p:grpSpPr>
          <p:sp>
            <p:nvSpPr>
              <p:cNvPr id="170" name="Google Shape;170;p2"/>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71" name="Google Shape;171;p2"/>
              <p:cNvPicPr preferRelativeResize="0"/>
              <p:nvPr/>
            </p:nvPicPr>
            <p:blipFill rotWithShape="1">
              <a:blip r:embed="rId10">
                <a:alphaModFix/>
              </a:blip>
              <a:srcRect b="0" l="0" r="0" t="0"/>
              <a:stretch/>
            </p:blipFill>
            <p:spPr>
              <a:xfrm>
                <a:off x="10850424" y="5805512"/>
                <a:ext cx="600193" cy="600193"/>
              </a:xfrm>
              <a:prstGeom prst="ellipse">
                <a:avLst/>
              </a:prstGeom>
              <a:noFill/>
              <a:ln>
                <a:noFill/>
              </a:ln>
            </p:spPr>
          </p:pic>
        </p:grpSp>
        <p:grpSp>
          <p:nvGrpSpPr>
            <p:cNvPr id="172" name="Google Shape;172;p2"/>
            <p:cNvGrpSpPr/>
            <p:nvPr/>
          </p:nvGrpSpPr>
          <p:grpSpPr>
            <a:xfrm>
              <a:off x="5879070" y="2828481"/>
              <a:ext cx="465274" cy="465274"/>
              <a:chOff x="10754521" y="5686485"/>
              <a:chExt cx="720000" cy="720000"/>
            </a:xfrm>
          </p:grpSpPr>
          <p:sp>
            <p:nvSpPr>
              <p:cNvPr id="173" name="Google Shape;173;p2"/>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74" name="Google Shape;174;p2"/>
              <p:cNvPicPr preferRelativeResize="0"/>
              <p:nvPr/>
            </p:nvPicPr>
            <p:blipFill rotWithShape="1">
              <a:blip r:embed="rId10">
                <a:alphaModFix/>
              </a:blip>
              <a:srcRect b="0" l="0" r="0" t="0"/>
              <a:stretch/>
            </p:blipFill>
            <p:spPr>
              <a:xfrm>
                <a:off x="10850424" y="5805512"/>
                <a:ext cx="600193" cy="600193"/>
              </a:xfrm>
              <a:prstGeom prst="ellipse">
                <a:avLst/>
              </a:prstGeom>
              <a:noFill/>
              <a:ln>
                <a:noFill/>
              </a:ln>
            </p:spPr>
          </p:pic>
        </p:grpSp>
        <p:grpSp>
          <p:nvGrpSpPr>
            <p:cNvPr id="175" name="Google Shape;175;p2"/>
            <p:cNvGrpSpPr/>
            <p:nvPr/>
          </p:nvGrpSpPr>
          <p:grpSpPr>
            <a:xfrm>
              <a:off x="2968531" y="4452301"/>
              <a:ext cx="465274" cy="465274"/>
              <a:chOff x="10754521" y="5686485"/>
              <a:chExt cx="720000" cy="720000"/>
            </a:xfrm>
          </p:grpSpPr>
          <p:sp>
            <p:nvSpPr>
              <p:cNvPr id="176" name="Google Shape;176;p2"/>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177" name="Google Shape;177;p2"/>
              <p:cNvPicPr preferRelativeResize="0"/>
              <p:nvPr/>
            </p:nvPicPr>
            <p:blipFill rotWithShape="1">
              <a:blip r:embed="rId10">
                <a:alphaModFix/>
              </a:blip>
              <a:srcRect b="0" l="0" r="0" t="0"/>
              <a:stretch/>
            </p:blipFill>
            <p:spPr>
              <a:xfrm>
                <a:off x="10850424" y="5805512"/>
                <a:ext cx="600193" cy="600193"/>
              </a:xfrm>
              <a:prstGeom prst="ellipse">
                <a:avLst/>
              </a:prstGeom>
              <a:noFill/>
              <a:ln>
                <a:noFill/>
              </a:ln>
            </p:spPr>
          </p:pic>
        </p:grpSp>
        <p:grpSp>
          <p:nvGrpSpPr>
            <p:cNvPr id="178" name="Google Shape;178;p2"/>
            <p:cNvGrpSpPr/>
            <p:nvPr/>
          </p:nvGrpSpPr>
          <p:grpSpPr>
            <a:xfrm>
              <a:off x="727333" y="1871348"/>
              <a:ext cx="504000" cy="504000"/>
              <a:chOff x="10952413" y="3538389"/>
              <a:chExt cx="767655" cy="767655"/>
            </a:xfrm>
          </p:grpSpPr>
          <p:sp>
            <p:nvSpPr>
              <p:cNvPr id="179" name="Google Shape;179;p2"/>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Coral with solid fill" id="180" name="Google Shape;180;p2"/>
              <p:cNvPicPr preferRelativeResize="0"/>
              <p:nvPr/>
            </p:nvPicPr>
            <p:blipFill rotWithShape="1">
              <a:blip r:embed="rId11">
                <a:alphaModFix/>
              </a:blip>
              <a:srcRect b="0" l="0" r="0" t="0"/>
              <a:stretch/>
            </p:blipFill>
            <p:spPr>
              <a:xfrm>
                <a:off x="10952413" y="3538389"/>
                <a:ext cx="767655" cy="767655"/>
              </a:xfrm>
              <a:prstGeom prst="rect">
                <a:avLst/>
              </a:prstGeom>
              <a:noFill/>
              <a:ln>
                <a:noFill/>
              </a:ln>
            </p:spPr>
          </p:pic>
        </p:grpSp>
        <p:grpSp>
          <p:nvGrpSpPr>
            <p:cNvPr id="181" name="Google Shape;181;p2"/>
            <p:cNvGrpSpPr/>
            <p:nvPr/>
          </p:nvGrpSpPr>
          <p:grpSpPr>
            <a:xfrm>
              <a:off x="3452311" y="3306254"/>
              <a:ext cx="504000" cy="504000"/>
              <a:chOff x="10952413" y="3538389"/>
              <a:chExt cx="767655" cy="767655"/>
            </a:xfrm>
          </p:grpSpPr>
          <p:sp>
            <p:nvSpPr>
              <p:cNvPr id="182" name="Google Shape;182;p2"/>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Coral with solid fill" id="183" name="Google Shape;183;p2"/>
              <p:cNvPicPr preferRelativeResize="0"/>
              <p:nvPr/>
            </p:nvPicPr>
            <p:blipFill rotWithShape="1">
              <a:blip r:embed="rId11">
                <a:alphaModFix/>
              </a:blip>
              <a:srcRect b="0" l="0" r="0" t="0"/>
              <a:stretch/>
            </p:blipFill>
            <p:spPr>
              <a:xfrm>
                <a:off x="10952413" y="3538389"/>
                <a:ext cx="767655" cy="767655"/>
              </a:xfrm>
              <a:prstGeom prst="rect">
                <a:avLst/>
              </a:prstGeom>
              <a:noFill/>
              <a:ln>
                <a:noFill/>
              </a:ln>
            </p:spPr>
          </p:pic>
        </p:grpSp>
        <p:grpSp>
          <p:nvGrpSpPr>
            <p:cNvPr id="184" name="Google Shape;184;p2"/>
            <p:cNvGrpSpPr/>
            <p:nvPr/>
          </p:nvGrpSpPr>
          <p:grpSpPr>
            <a:xfrm>
              <a:off x="2400390" y="4431257"/>
              <a:ext cx="504000" cy="504000"/>
              <a:chOff x="10952413" y="3538389"/>
              <a:chExt cx="767655" cy="767655"/>
            </a:xfrm>
          </p:grpSpPr>
          <p:sp>
            <p:nvSpPr>
              <p:cNvPr id="185" name="Google Shape;185;p2"/>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Coral with solid fill" id="186" name="Google Shape;186;p2"/>
              <p:cNvPicPr preferRelativeResize="0"/>
              <p:nvPr/>
            </p:nvPicPr>
            <p:blipFill rotWithShape="1">
              <a:blip r:embed="rId11">
                <a:alphaModFix/>
              </a:blip>
              <a:srcRect b="0" l="0" r="0" t="0"/>
              <a:stretch/>
            </p:blipFill>
            <p:spPr>
              <a:xfrm>
                <a:off x="10952413" y="3538389"/>
                <a:ext cx="767655" cy="767655"/>
              </a:xfrm>
              <a:prstGeom prst="rect">
                <a:avLst/>
              </a:prstGeom>
              <a:noFill/>
              <a:ln>
                <a:noFill/>
              </a:ln>
            </p:spPr>
          </p:pic>
        </p:grpSp>
        <p:grpSp>
          <p:nvGrpSpPr>
            <p:cNvPr id="187" name="Google Shape;187;p2"/>
            <p:cNvGrpSpPr/>
            <p:nvPr/>
          </p:nvGrpSpPr>
          <p:grpSpPr>
            <a:xfrm>
              <a:off x="1919441" y="4366101"/>
              <a:ext cx="488080" cy="609059"/>
              <a:chOff x="11011522" y="3397244"/>
              <a:chExt cx="819875" cy="1023089"/>
            </a:xfrm>
          </p:grpSpPr>
          <p:grpSp>
            <p:nvGrpSpPr>
              <p:cNvPr id="188" name="Google Shape;188;p2"/>
              <p:cNvGrpSpPr/>
              <p:nvPr/>
            </p:nvGrpSpPr>
            <p:grpSpPr>
              <a:xfrm>
                <a:off x="11011523" y="3397244"/>
                <a:ext cx="819874" cy="928116"/>
                <a:chOff x="10978252" y="3401901"/>
                <a:chExt cx="780832" cy="883920"/>
              </a:xfrm>
            </p:grpSpPr>
            <p:sp>
              <p:nvSpPr>
                <p:cNvPr id="189" name="Google Shape;189;p2"/>
                <p:cNvSpPr/>
                <p:nvPr/>
              </p:nvSpPr>
              <p:spPr>
                <a:xfrm>
                  <a:off x="10990668" y="3565821"/>
                  <a:ext cx="720000" cy="720000"/>
                </a:xfrm>
                <a:prstGeom prst="ellipse">
                  <a:avLst/>
                </a:prstGeom>
                <a:solidFill>
                  <a:schemeClr val="accent1"/>
                </a:solidFill>
                <a:ln cap="flat" cmpd="sng" w="1905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Fish with solid fill" id="190" name="Google Shape;190;p2"/>
                <p:cNvPicPr preferRelativeResize="0"/>
                <p:nvPr/>
              </p:nvPicPr>
              <p:blipFill rotWithShape="1">
                <a:blip r:embed="rId12">
                  <a:alphaModFix/>
                </a:blip>
                <a:srcRect b="0" l="0" r="0" t="0"/>
                <a:stretch/>
              </p:blipFill>
              <p:spPr>
                <a:xfrm rot="-529456">
                  <a:off x="11026668" y="3450317"/>
                  <a:ext cx="684000" cy="684000"/>
                </a:xfrm>
                <a:prstGeom prst="rect">
                  <a:avLst/>
                </a:prstGeom>
                <a:noFill/>
                <a:ln>
                  <a:noFill/>
                </a:ln>
              </p:spPr>
            </p:pic>
          </p:grpSp>
          <p:pic>
            <p:nvPicPr>
              <p:cNvPr descr="Crab with solid fill" id="191" name="Google Shape;191;p2"/>
              <p:cNvPicPr preferRelativeResize="0"/>
              <p:nvPr/>
            </p:nvPicPr>
            <p:blipFill rotWithShape="1">
              <a:blip r:embed="rId7">
                <a:alphaModFix/>
              </a:blip>
              <a:srcRect b="0" l="0" r="0" t="0"/>
              <a:stretch/>
            </p:blipFill>
            <p:spPr>
              <a:xfrm>
                <a:off x="11423944" y="3947360"/>
                <a:ext cx="356616" cy="356616"/>
              </a:xfrm>
              <a:prstGeom prst="rect">
                <a:avLst/>
              </a:prstGeom>
              <a:noFill/>
              <a:ln>
                <a:noFill/>
              </a:ln>
            </p:spPr>
          </p:pic>
          <p:pic>
            <p:nvPicPr>
              <p:cNvPr descr="Conch with solid fill" id="192" name="Google Shape;192;p2"/>
              <p:cNvPicPr preferRelativeResize="0"/>
              <p:nvPr/>
            </p:nvPicPr>
            <p:blipFill rotWithShape="1">
              <a:blip r:embed="rId8">
                <a:alphaModFix/>
              </a:blip>
              <a:srcRect b="0" l="0" r="0" t="0"/>
              <a:stretch/>
            </p:blipFill>
            <p:spPr>
              <a:xfrm rot="-1763284">
                <a:off x="11076689" y="3995166"/>
                <a:ext cx="360000" cy="360000"/>
              </a:xfrm>
              <a:prstGeom prst="rect">
                <a:avLst/>
              </a:prstGeom>
              <a:noFill/>
              <a:ln>
                <a:noFill/>
              </a:ln>
            </p:spPr>
          </p:pic>
        </p:grpSp>
      </p:grpSp>
      <p:pic>
        <p:nvPicPr>
          <p:cNvPr descr="A group of people holding a science experiment&#10;&#10;AI-generated content may be incorrect." id="193" name="Google Shape;193;p2"/>
          <p:cNvPicPr preferRelativeResize="0"/>
          <p:nvPr/>
        </p:nvPicPr>
        <p:blipFill rotWithShape="1">
          <a:blip r:embed="rId13">
            <a:alphaModFix/>
          </a:blip>
          <a:srcRect b="0" l="0" r="0" t="0"/>
          <a:stretch/>
        </p:blipFill>
        <p:spPr>
          <a:xfrm>
            <a:off x="3794423" y="7484"/>
            <a:ext cx="1737231" cy="1261639"/>
          </a:xfrm>
          <a:prstGeom prst="rect">
            <a:avLst/>
          </a:prstGeom>
          <a:noFill/>
          <a:ln>
            <a:noFill/>
          </a:ln>
        </p:spPr>
      </p:pic>
      <p:sp>
        <p:nvSpPr>
          <p:cNvPr id="194" name="Google Shape;194;p2"/>
          <p:cNvSpPr txBox="1"/>
          <p:nvPr/>
        </p:nvSpPr>
        <p:spPr>
          <a:xfrm>
            <a:off x="3949827" y="1223620"/>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it-IT" sz="1400" u="none" cap="none" strike="noStrike">
                <a:solidFill>
                  <a:schemeClr val="lt1"/>
                </a:solidFill>
                <a:latin typeface="Arial"/>
                <a:ea typeface="Arial"/>
                <a:cs typeface="Arial"/>
                <a:sym typeface="Arial"/>
              </a:rPr>
              <a:t>Scientists NBFC &amp; Citizen's engagement</a:t>
            </a:r>
            <a:endParaRPr b="1" i="0" sz="1400" u="none" cap="none" strike="noStrike">
              <a:solidFill>
                <a:schemeClr val="lt1"/>
              </a:solidFill>
              <a:latin typeface="Arial"/>
              <a:ea typeface="Arial"/>
              <a:cs typeface="Arial"/>
              <a:sym typeface="Arial"/>
            </a:endParaRPr>
          </a:p>
        </p:txBody>
      </p:sp>
      <p:pic>
        <p:nvPicPr>
          <p:cNvPr descr="A person looking through a microscope&#10;&#10;AI-generated content may be incorrect." id="195" name="Google Shape;195;p2"/>
          <p:cNvPicPr preferRelativeResize="0"/>
          <p:nvPr/>
        </p:nvPicPr>
        <p:blipFill rotWithShape="1">
          <a:blip r:embed="rId14">
            <a:alphaModFix/>
          </a:blip>
          <a:srcRect b="0" l="0" r="0" t="0"/>
          <a:stretch/>
        </p:blipFill>
        <p:spPr>
          <a:xfrm>
            <a:off x="10706071" y="-104662"/>
            <a:ext cx="1485929" cy="1485929"/>
          </a:xfrm>
          <a:prstGeom prst="rect">
            <a:avLst/>
          </a:prstGeom>
          <a:noFill/>
          <a:ln>
            <a:noFill/>
          </a:ln>
        </p:spPr>
      </p:pic>
      <p:sp>
        <p:nvSpPr>
          <p:cNvPr id="196" name="Google Shape;196;p2"/>
          <p:cNvSpPr txBox="1"/>
          <p:nvPr/>
        </p:nvSpPr>
        <p:spPr>
          <a:xfrm>
            <a:off x="10613135" y="1223620"/>
            <a:ext cx="1578865"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it-IT" sz="1400" u="none" cap="none" strike="noStrike">
                <a:solidFill>
                  <a:schemeClr val="lt1"/>
                </a:solidFill>
                <a:latin typeface="Arial"/>
                <a:ea typeface="Arial"/>
                <a:cs typeface="Arial"/>
                <a:sym typeface="Arial"/>
              </a:rPr>
              <a:t>Scientists NBFC community</a:t>
            </a:r>
            <a:endParaRPr b="1" i="0" sz="1400" u="none" cap="none" strike="noStrike">
              <a:solidFill>
                <a:schemeClr val="lt1"/>
              </a:solidFill>
              <a:latin typeface="Arial"/>
              <a:ea typeface="Arial"/>
              <a:cs typeface="Arial"/>
              <a:sym typeface="Arial"/>
            </a:endParaRPr>
          </a:p>
        </p:txBody>
      </p:sp>
      <p:sp>
        <p:nvSpPr>
          <p:cNvPr id="197" name="Google Shape;197;p2"/>
          <p:cNvSpPr txBox="1"/>
          <p:nvPr/>
        </p:nvSpPr>
        <p:spPr>
          <a:xfrm>
            <a:off x="519114" y="5803452"/>
            <a:ext cx="1971378"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it-IT" sz="1200" u="none" cap="none" strike="noStrike">
                <a:solidFill>
                  <a:schemeClr val="dk1"/>
                </a:solidFill>
                <a:latin typeface="Calibri"/>
                <a:ea typeface="Calibri"/>
                <a:cs typeface="Calibri"/>
                <a:sym typeface="Calibri"/>
              </a:rPr>
              <a:t>Foreste macroalgali</a:t>
            </a:r>
            <a:endParaRPr b="1" i="0" sz="1200" u="none" cap="none" strike="noStrike">
              <a:solidFill>
                <a:schemeClr val="dk1"/>
              </a:solidFill>
              <a:latin typeface="Calibri"/>
              <a:ea typeface="Calibri"/>
              <a:cs typeface="Calibri"/>
              <a:sym typeface="Calibri"/>
            </a:endParaRPr>
          </a:p>
        </p:txBody>
      </p:sp>
      <p:sp>
        <p:nvSpPr>
          <p:cNvPr id="198" name="Google Shape;198;p2"/>
          <p:cNvSpPr txBox="1"/>
          <p:nvPr/>
        </p:nvSpPr>
        <p:spPr>
          <a:xfrm>
            <a:off x="819620" y="6361644"/>
            <a:ext cx="1420560"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u="none" cap="none" strike="noStrike">
                <a:solidFill>
                  <a:schemeClr val="dk1"/>
                </a:solidFill>
                <a:latin typeface="Calibri"/>
                <a:ea typeface="Calibri"/>
                <a:cs typeface="Calibri"/>
                <a:sym typeface="Calibri"/>
              </a:rPr>
              <a:t>Posidonia oceanica</a:t>
            </a:r>
            <a:endParaRPr b="1" i="1" sz="1200" u="none" cap="none" strike="noStrike">
              <a:solidFill>
                <a:schemeClr val="dk1"/>
              </a:solidFill>
              <a:latin typeface="Calibri"/>
              <a:ea typeface="Calibri"/>
              <a:cs typeface="Calibri"/>
              <a:sym typeface="Calibri"/>
            </a:endParaRPr>
          </a:p>
        </p:txBody>
      </p:sp>
      <p:sp>
        <p:nvSpPr>
          <p:cNvPr id="199" name="Google Shape;199;p2"/>
          <p:cNvSpPr txBox="1"/>
          <p:nvPr/>
        </p:nvSpPr>
        <p:spPr>
          <a:xfrm>
            <a:off x="3059237" y="5819397"/>
            <a:ext cx="1032996"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u="none" cap="none" strike="noStrike">
                <a:solidFill>
                  <a:schemeClr val="dk1"/>
                </a:solidFill>
                <a:latin typeface="Calibri"/>
                <a:ea typeface="Calibri"/>
                <a:cs typeface="Calibri"/>
                <a:sym typeface="Calibri"/>
              </a:rPr>
              <a:t>Coralligeno</a:t>
            </a:r>
            <a:endParaRPr b="1" i="1" sz="1200" u="none" cap="none" strike="noStrike">
              <a:solidFill>
                <a:schemeClr val="dk1"/>
              </a:solidFill>
              <a:latin typeface="Calibri"/>
              <a:ea typeface="Calibri"/>
              <a:cs typeface="Calibri"/>
              <a:sym typeface="Calibri"/>
            </a:endParaRPr>
          </a:p>
        </p:txBody>
      </p:sp>
      <p:grpSp>
        <p:nvGrpSpPr>
          <p:cNvPr id="200" name="Google Shape;200;p2"/>
          <p:cNvGrpSpPr/>
          <p:nvPr/>
        </p:nvGrpSpPr>
        <p:grpSpPr>
          <a:xfrm>
            <a:off x="2431516" y="5662659"/>
            <a:ext cx="540000" cy="540000"/>
            <a:chOff x="10952413" y="3538389"/>
            <a:chExt cx="767655" cy="767655"/>
          </a:xfrm>
        </p:grpSpPr>
        <p:sp>
          <p:nvSpPr>
            <p:cNvPr id="201" name="Google Shape;201;p2"/>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Coral with solid fill" id="202" name="Google Shape;202;p2"/>
            <p:cNvPicPr preferRelativeResize="0"/>
            <p:nvPr/>
          </p:nvPicPr>
          <p:blipFill rotWithShape="1">
            <a:blip r:embed="rId11">
              <a:alphaModFix/>
            </a:blip>
            <a:srcRect b="0" l="0" r="0" t="0"/>
            <a:stretch/>
          </p:blipFill>
          <p:spPr>
            <a:xfrm>
              <a:off x="10952413" y="3538389"/>
              <a:ext cx="767655" cy="767655"/>
            </a:xfrm>
            <a:prstGeom prst="rect">
              <a:avLst/>
            </a:prstGeom>
            <a:noFill/>
            <a:ln>
              <a:noFill/>
            </a:ln>
          </p:spPr>
        </p:pic>
      </p:grpSp>
      <p:sp>
        <p:nvSpPr>
          <p:cNvPr id="203" name="Google Shape;203;p2"/>
          <p:cNvSpPr txBox="1"/>
          <p:nvPr/>
        </p:nvSpPr>
        <p:spPr>
          <a:xfrm>
            <a:off x="3021022" y="6442552"/>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u="none" cap="none" strike="noStrike">
                <a:solidFill>
                  <a:schemeClr val="dk1"/>
                </a:solidFill>
                <a:latin typeface="Calibri"/>
                <a:ea typeface="Calibri"/>
                <a:cs typeface="Calibri"/>
                <a:sym typeface="Calibri"/>
              </a:rPr>
              <a:t>Fauna ittica</a:t>
            </a:r>
            <a:endParaRPr b="1" i="1" sz="1200" u="none" cap="none" strike="noStrike">
              <a:solidFill>
                <a:schemeClr val="dk1"/>
              </a:solidFill>
              <a:latin typeface="Calibri"/>
              <a:ea typeface="Calibri"/>
              <a:cs typeface="Calibri"/>
              <a:sym typeface="Calibri"/>
            </a:endParaRPr>
          </a:p>
        </p:txBody>
      </p:sp>
      <p:grpSp>
        <p:nvGrpSpPr>
          <p:cNvPr id="204" name="Google Shape;204;p2"/>
          <p:cNvGrpSpPr/>
          <p:nvPr/>
        </p:nvGrpSpPr>
        <p:grpSpPr>
          <a:xfrm>
            <a:off x="2405461" y="6194696"/>
            <a:ext cx="546583" cy="690267"/>
            <a:chOff x="11011522" y="3397244"/>
            <a:chExt cx="819875" cy="1023089"/>
          </a:xfrm>
        </p:grpSpPr>
        <p:grpSp>
          <p:nvGrpSpPr>
            <p:cNvPr id="205" name="Google Shape;205;p2"/>
            <p:cNvGrpSpPr/>
            <p:nvPr/>
          </p:nvGrpSpPr>
          <p:grpSpPr>
            <a:xfrm>
              <a:off x="11011523" y="3397244"/>
              <a:ext cx="819874" cy="928116"/>
              <a:chOff x="10978252" y="3401901"/>
              <a:chExt cx="780832" cy="883920"/>
            </a:xfrm>
          </p:grpSpPr>
          <p:sp>
            <p:nvSpPr>
              <p:cNvPr id="206" name="Google Shape;206;p2"/>
              <p:cNvSpPr/>
              <p:nvPr/>
            </p:nvSpPr>
            <p:spPr>
              <a:xfrm>
                <a:off x="10990668" y="3565821"/>
                <a:ext cx="720000" cy="720000"/>
              </a:xfrm>
              <a:prstGeom prst="ellipse">
                <a:avLst/>
              </a:prstGeom>
              <a:solidFill>
                <a:schemeClr val="accent1"/>
              </a:solidFill>
              <a:ln cap="flat" cmpd="sng" w="1905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Fish with solid fill" id="207" name="Google Shape;207;p2"/>
              <p:cNvPicPr preferRelativeResize="0"/>
              <p:nvPr/>
            </p:nvPicPr>
            <p:blipFill rotWithShape="1">
              <a:blip r:embed="rId12">
                <a:alphaModFix/>
              </a:blip>
              <a:srcRect b="0" l="0" r="0" t="0"/>
              <a:stretch/>
            </p:blipFill>
            <p:spPr>
              <a:xfrm rot="-529456">
                <a:off x="11026668" y="3450317"/>
                <a:ext cx="684000" cy="684000"/>
              </a:xfrm>
              <a:prstGeom prst="rect">
                <a:avLst/>
              </a:prstGeom>
              <a:noFill/>
              <a:ln>
                <a:noFill/>
              </a:ln>
            </p:spPr>
          </p:pic>
        </p:grpSp>
        <p:pic>
          <p:nvPicPr>
            <p:cNvPr descr="Crab with solid fill" id="208" name="Google Shape;208;p2"/>
            <p:cNvPicPr preferRelativeResize="0"/>
            <p:nvPr/>
          </p:nvPicPr>
          <p:blipFill rotWithShape="1">
            <a:blip r:embed="rId7">
              <a:alphaModFix/>
            </a:blip>
            <a:srcRect b="0" l="0" r="0" t="0"/>
            <a:stretch/>
          </p:blipFill>
          <p:spPr>
            <a:xfrm>
              <a:off x="11423944" y="3947360"/>
              <a:ext cx="356616" cy="356616"/>
            </a:xfrm>
            <a:prstGeom prst="rect">
              <a:avLst/>
            </a:prstGeom>
            <a:noFill/>
            <a:ln>
              <a:noFill/>
            </a:ln>
          </p:spPr>
        </p:pic>
        <p:pic>
          <p:nvPicPr>
            <p:cNvPr descr="Conch with solid fill" id="209" name="Google Shape;209;p2"/>
            <p:cNvPicPr preferRelativeResize="0"/>
            <p:nvPr/>
          </p:nvPicPr>
          <p:blipFill rotWithShape="1">
            <a:blip r:embed="rId8">
              <a:alphaModFix/>
            </a:blip>
            <a:srcRect b="0" l="0" r="0" t="0"/>
            <a:stretch/>
          </p:blipFill>
          <p:spPr>
            <a:xfrm rot="-1763284">
              <a:off x="11076689" y="3995166"/>
              <a:ext cx="360000" cy="360000"/>
            </a:xfrm>
            <a:prstGeom prst="rect">
              <a:avLst/>
            </a:prstGeom>
            <a:noFill/>
            <a:ln>
              <a:noFill/>
            </a:ln>
          </p:spPr>
        </p:pic>
      </p:grpSp>
      <p:grpSp>
        <p:nvGrpSpPr>
          <p:cNvPr id="210" name="Google Shape;210;p2"/>
          <p:cNvGrpSpPr/>
          <p:nvPr/>
        </p:nvGrpSpPr>
        <p:grpSpPr>
          <a:xfrm>
            <a:off x="285114" y="5729054"/>
            <a:ext cx="478858" cy="468000"/>
            <a:chOff x="9801511" y="5257801"/>
            <a:chExt cx="736703" cy="720000"/>
          </a:xfrm>
        </p:grpSpPr>
        <p:sp>
          <p:nvSpPr>
            <p:cNvPr id="211" name="Google Shape;211;p2"/>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212" name="Google Shape;212;p2"/>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213" name="Google Shape;213;p2"/>
          <p:cNvGrpSpPr/>
          <p:nvPr/>
        </p:nvGrpSpPr>
        <p:grpSpPr>
          <a:xfrm>
            <a:off x="249252" y="6284727"/>
            <a:ext cx="465274" cy="465274"/>
            <a:chOff x="10754521" y="5686485"/>
            <a:chExt cx="720000" cy="720000"/>
          </a:xfrm>
        </p:grpSpPr>
        <p:sp>
          <p:nvSpPr>
            <p:cNvPr id="214" name="Google Shape;214;p2"/>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Seaweed with solid fill" id="215" name="Google Shape;215;p2"/>
            <p:cNvPicPr preferRelativeResize="0"/>
            <p:nvPr/>
          </p:nvPicPr>
          <p:blipFill rotWithShape="1">
            <a:blip r:embed="rId10">
              <a:alphaModFix/>
            </a:blip>
            <a:srcRect b="0" l="0" r="0" t="0"/>
            <a:stretch/>
          </p:blipFill>
          <p:spPr>
            <a:xfrm>
              <a:off x="10850424" y="5805512"/>
              <a:ext cx="600193" cy="600193"/>
            </a:xfrm>
            <a:prstGeom prst="ellipse">
              <a:avLst/>
            </a:prstGeom>
            <a:noFill/>
            <a:ln>
              <a:noFill/>
            </a:ln>
          </p:spPr>
        </p:pic>
      </p:grpSp>
      <p:sp>
        <p:nvSpPr>
          <p:cNvPr id="216" name="Google Shape;216;p2"/>
          <p:cNvSpPr txBox="1"/>
          <p:nvPr/>
        </p:nvSpPr>
        <p:spPr>
          <a:xfrm>
            <a:off x="5559579" y="6161492"/>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it-IT" sz="4000" u="none" cap="none" strike="noStrike">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217" name="Google Shape;217;p2"/>
          <p:cNvSpPr txBox="1"/>
          <p:nvPr/>
        </p:nvSpPr>
        <p:spPr>
          <a:xfrm>
            <a:off x="8606307" y="6096396"/>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u="none">
                <a:solidFill>
                  <a:schemeClr val="dk1"/>
                </a:solidFill>
                <a:latin typeface="Calibri"/>
                <a:ea typeface="Calibri"/>
                <a:cs typeface="Calibri"/>
                <a:sym typeface="Calibri"/>
              </a:rPr>
              <a:t>Plancton</a:t>
            </a:r>
            <a:endParaRPr b="1" i="1" sz="1200" u="none">
              <a:solidFill>
                <a:schemeClr val="dk1"/>
              </a:solidFill>
              <a:latin typeface="Calibri"/>
              <a:ea typeface="Calibri"/>
              <a:cs typeface="Calibri"/>
              <a:sym typeface="Calibri"/>
            </a:endParaRPr>
          </a:p>
        </p:txBody>
      </p:sp>
      <p:sp>
        <p:nvSpPr>
          <p:cNvPr id="218" name="Google Shape;218;p2"/>
          <p:cNvSpPr txBox="1"/>
          <p:nvPr/>
        </p:nvSpPr>
        <p:spPr>
          <a:xfrm>
            <a:off x="8644141" y="6495290"/>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u="none">
                <a:solidFill>
                  <a:schemeClr val="dk1"/>
                </a:solidFill>
                <a:latin typeface="Calibri"/>
                <a:ea typeface="Calibri"/>
                <a:cs typeface="Calibri"/>
                <a:sym typeface="Calibri"/>
              </a:rPr>
              <a:t>eDNA</a:t>
            </a:r>
            <a:endParaRPr b="1" i="1" sz="1200" u="none">
              <a:solidFill>
                <a:schemeClr val="dk1"/>
              </a:solidFill>
              <a:latin typeface="Calibri"/>
              <a:ea typeface="Calibri"/>
              <a:cs typeface="Calibri"/>
              <a:sym typeface="Calibri"/>
            </a:endParaRPr>
          </a:p>
        </p:txBody>
      </p:sp>
      <p:sp>
        <p:nvSpPr>
          <p:cNvPr id="219" name="Google Shape;219;p2"/>
          <p:cNvSpPr txBox="1"/>
          <p:nvPr/>
        </p:nvSpPr>
        <p:spPr>
          <a:xfrm>
            <a:off x="10074410" y="6067865"/>
            <a:ext cx="1763534"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it-IT" sz="1200" u="none">
                <a:solidFill>
                  <a:schemeClr val="dk1"/>
                </a:solidFill>
                <a:latin typeface="Calibri"/>
                <a:ea typeface="Calibri"/>
                <a:cs typeface="Calibri"/>
                <a:sym typeface="Calibri"/>
              </a:rPr>
              <a:t>Fondi mobili profondi</a:t>
            </a:r>
            <a:endParaRPr/>
          </a:p>
        </p:txBody>
      </p:sp>
      <p:sp>
        <p:nvSpPr>
          <p:cNvPr id="220" name="Google Shape;220;p2"/>
          <p:cNvSpPr txBox="1"/>
          <p:nvPr/>
        </p:nvSpPr>
        <p:spPr>
          <a:xfrm>
            <a:off x="10103287" y="6376666"/>
            <a:ext cx="1763534"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it-IT" sz="1200" u="none">
                <a:solidFill>
                  <a:schemeClr val="dk1"/>
                </a:solidFill>
                <a:latin typeface="Calibri"/>
                <a:ea typeface="Calibri"/>
                <a:cs typeface="Calibri"/>
                <a:sym typeface="Calibri"/>
              </a:rPr>
              <a:t>Ellisolandia elongata e Lithophyllum byssoides</a:t>
            </a:r>
            <a:endParaRPr b="1" i="1" sz="1200" u="none">
              <a:solidFill>
                <a:schemeClr val="dk1"/>
              </a:solidFill>
              <a:latin typeface="Calibri"/>
              <a:ea typeface="Calibri"/>
              <a:cs typeface="Calibri"/>
              <a:sym typeface="Calibri"/>
            </a:endParaRPr>
          </a:p>
        </p:txBody>
      </p:sp>
      <p:grpSp>
        <p:nvGrpSpPr>
          <p:cNvPr id="221" name="Google Shape;221;p2"/>
          <p:cNvGrpSpPr/>
          <p:nvPr/>
        </p:nvGrpSpPr>
        <p:grpSpPr>
          <a:xfrm>
            <a:off x="7795537" y="6391498"/>
            <a:ext cx="432000" cy="432000"/>
            <a:chOff x="11024560" y="3569360"/>
            <a:chExt cx="756000" cy="756000"/>
          </a:xfrm>
        </p:grpSpPr>
        <p:sp>
          <p:nvSpPr>
            <p:cNvPr id="222" name="Google Shape;222;p2"/>
            <p:cNvSpPr/>
            <p:nvPr/>
          </p:nvSpPr>
          <p:spPr>
            <a:xfrm>
              <a:off x="11024560" y="3569360"/>
              <a:ext cx="756000" cy="756000"/>
            </a:xfrm>
            <a:prstGeom prst="ellipse">
              <a:avLst/>
            </a:prstGeom>
            <a:solidFill>
              <a:srgbClr val="7F7F7F"/>
            </a:solidFill>
            <a:ln cap="flat" cmpd="sng" w="19050">
              <a:solidFill>
                <a:srgbClr val="7F7F7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DNA with solid fill" id="223" name="Google Shape;223;p2"/>
            <p:cNvPicPr preferRelativeResize="0"/>
            <p:nvPr/>
          </p:nvPicPr>
          <p:blipFill rotWithShape="1">
            <a:blip r:embed="rId3">
              <a:alphaModFix/>
            </a:blip>
            <a:srcRect b="0" l="0" r="0" t="0"/>
            <a:stretch/>
          </p:blipFill>
          <p:spPr>
            <a:xfrm>
              <a:off x="11075237" y="3634285"/>
              <a:ext cx="626150" cy="626150"/>
            </a:xfrm>
            <a:prstGeom prst="rect">
              <a:avLst/>
            </a:prstGeom>
            <a:noFill/>
            <a:ln>
              <a:noFill/>
            </a:ln>
          </p:spPr>
        </p:pic>
      </p:grpSp>
      <p:grpSp>
        <p:nvGrpSpPr>
          <p:cNvPr id="224" name="Google Shape;224;p2"/>
          <p:cNvGrpSpPr/>
          <p:nvPr/>
        </p:nvGrpSpPr>
        <p:grpSpPr>
          <a:xfrm>
            <a:off x="7741537" y="5833395"/>
            <a:ext cx="540000" cy="540000"/>
            <a:chOff x="10945360" y="3490160"/>
            <a:chExt cx="914400" cy="914400"/>
          </a:xfrm>
        </p:grpSpPr>
        <p:sp>
          <p:nvSpPr>
            <p:cNvPr id="225" name="Google Shape;225;p2"/>
            <p:cNvSpPr/>
            <p:nvPr/>
          </p:nvSpPr>
          <p:spPr>
            <a:xfrm>
              <a:off x="11024560" y="3569360"/>
              <a:ext cx="756000" cy="756000"/>
            </a:xfrm>
            <a:prstGeom prst="ellipse">
              <a:avLst/>
            </a:prstGeom>
            <a:solidFill>
              <a:srgbClr val="33CCCC"/>
            </a:solidFill>
            <a:ln cap="flat" cmpd="sng" w="1905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Petri Dish with solid fill" id="226" name="Google Shape;226;p2"/>
            <p:cNvPicPr preferRelativeResize="0"/>
            <p:nvPr/>
          </p:nvPicPr>
          <p:blipFill rotWithShape="1">
            <a:blip r:embed="rId5">
              <a:alphaModFix/>
            </a:blip>
            <a:srcRect b="0" l="0" r="0" t="0"/>
            <a:stretch/>
          </p:blipFill>
          <p:spPr>
            <a:xfrm>
              <a:off x="10945360" y="3490160"/>
              <a:ext cx="914400" cy="914400"/>
            </a:xfrm>
            <a:prstGeom prst="rect">
              <a:avLst/>
            </a:prstGeom>
            <a:noFill/>
            <a:ln>
              <a:noFill/>
            </a:ln>
          </p:spPr>
        </p:pic>
      </p:grpSp>
      <p:grpSp>
        <p:nvGrpSpPr>
          <p:cNvPr id="227" name="Google Shape;227;p2"/>
          <p:cNvGrpSpPr/>
          <p:nvPr/>
        </p:nvGrpSpPr>
        <p:grpSpPr>
          <a:xfrm>
            <a:off x="9642410" y="6397163"/>
            <a:ext cx="432000" cy="432000"/>
            <a:chOff x="11024560" y="3569360"/>
            <a:chExt cx="756000" cy="756000"/>
          </a:xfrm>
        </p:grpSpPr>
        <p:sp>
          <p:nvSpPr>
            <p:cNvPr id="228" name="Google Shape;228;p2"/>
            <p:cNvSpPr/>
            <p:nvPr/>
          </p:nvSpPr>
          <p:spPr>
            <a:xfrm>
              <a:off x="11024560" y="3569360"/>
              <a:ext cx="756000" cy="756000"/>
            </a:xfrm>
            <a:prstGeom prst="ellipse">
              <a:avLst/>
            </a:prstGeom>
            <a:solidFill>
              <a:srgbClr val="993366"/>
            </a:solidFill>
            <a:ln cap="flat" cmpd="sng" w="19050">
              <a:solidFill>
                <a:srgbClr val="9933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29" name="Google Shape;229;p2"/>
            <p:cNvPicPr preferRelativeResize="0"/>
            <p:nvPr/>
          </p:nvPicPr>
          <p:blipFill rotWithShape="1">
            <a:blip r:embed="rId6">
              <a:alphaModFix/>
            </a:blip>
            <a:srcRect b="0" l="0" r="0" t="0"/>
            <a:stretch/>
          </p:blipFill>
          <p:spPr>
            <a:xfrm>
              <a:off x="11080241" y="3629440"/>
              <a:ext cx="616141" cy="616141"/>
            </a:xfrm>
            <a:prstGeom prst="rect">
              <a:avLst/>
            </a:prstGeom>
            <a:noFill/>
            <a:ln>
              <a:noFill/>
            </a:ln>
          </p:spPr>
        </p:pic>
      </p:grpSp>
      <p:grpSp>
        <p:nvGrpSpPr>
          <p:cNvPr id="230" name="Google Shape;230;p2"/>
          <p:cNvGrpSpPr/>
          <p:nvPr/>
        </p:nvGrpSpPr>
        <p:grpSpPr>
          <a:xfrm>
            <a:off x="9634645" y="5858624"/>
            <a:ext cx="458013" cy="506811"/>
            <a:chOff x="11011522" y="3569360"/>
            <a:chExt cx="769038" cy="850973"/>
          </a:xfrm>
        </p:grpSpPr>
        <p:sp>
          <p:nvSpPr>
            <p:cNvPr id="231" name="Google Shape;231;p2"/>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rab with solid fill" id="232" name="Google Shape;232;p2"/>
            <p:cNvPicPr preferRelativeResize="0"/>
            <p:nvPr/>
          </p:nvPicPr>
          <p:blipFill rotWithShape="1">
            <a:blip r:embed="rId7">
              <a:alphaModFix/>
            </a:blip>
            <a:srcRect b="0" l="0" r="0" t="0"/>
            <a:stretch/>
          </p:blipFill>
          <p:spPr>
            <a:xfrm>
              <a:off x="11423944" y="3947360"/>
              <a:ext cx="356616" cy="356616"/>
            </a:xfrm>
            <a:prstGeom prst="rect">
              <a:avLst/>
            </a:prstGeom>
            <a:noFill/>
            <a:ln>
              <a:noFill/>
            </a:ln>
          </p:spPr>
        </p:pic>
        <p:pic>
          <p:nvPicPr>
            <p:cNvPr descr="Conch with solid fill" id="233" name="Google Shape;233;p2"/>
            <p:cNvPicPr preferRelativeResize="0"/>
            <p:nvPr/>
          </p:nvPicPr>
          <p:blipFill rotWithShape="1">
            <a:blip r:embed="rId8">
              <a:alphaModFix/>
            </a:blip>
            <a:srcRect b="0" l="0" r="0" t="0"/>
            <a:stretch/>
          </p:blipFill>
          <p:spPr>
            <a:xfrm rot="-1763284">
              <a:off x="11076689" y="3995166"/>
              <a:ext cx="360000" cy="360000"/>
            </a:xfrm>
            <a:prstGeom prst="rect">
              <a:avLst/>
            </a:prstGeom>
            <a:noFill/>
            <a:ln>
              <a:noFill/>
            </a:ln>
          </p:spPr>
        </p:pic>
      </p:grpSp>
      <p:grpSp>
        <p:nvGrpSpPr>
          <p:cNvPr id="234" name="Google Shape;234;p2"/>
          <p:cNvGrpSpPr/>
          <p:nvPr/>
        </p:nvGrpSpPr>
        <p:grpSpPr>
          <a:xfrm>
            <a:off x="1041998" y="3310469"/>
            <a:ext cx="465274" cy="465274"/>
            <a:chOff x="10754521" y="5686485"/>
            <a:chExt cx="720000" cy="720000"/>
          </a:xfrm>
        </p:grpSpPr>
        <p:sp>
          <p:nvSpPr>
            <p:cNvPr id="235" name="Google Shape;235;p2"/>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36" name="Google Shape;236;p2"/>
            <p:cNvPicPr preferRelativeResize="0"/>
            <p:nvPr/>
          </p:nvPicPr>
          <p:blipFill rotWithShape="1">
            <a:blip r:embed="rId10">
              <a:alphaModFix/>
            </a:blip>
            <a:srcRect b="0" l="0" r="0" t="0"/>
            <a:stretch/>
          </p:blipFill>
          <p:spPr>
            <a:xfrm>
              <a:off x="10850424" y="5805512"/>
              <a:ext cx="600193" cy="600193"/>
            </a:xfrm>
            <a:prstGeom prst="ellipse">
              <a:avLst/>
            </a:prstGeom>
            <a:noFill/>
            <a:ln>
              <a:noFill/>
            </a:ln>
          </p:spPr>
        </p:pic>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5" name="Shape 785"/>
        <p:cNvGrpSpPr/>
        <p:nvPr/>
      </p:nvGrpSpPr>
      <p:grpSpPr>
        <a:xfrm>
          <a:off x="0" y="0"/>
          <a:ext cx="0" cy="0"/>
          <a:chOff x="0" y="0"/>
          <a:chExt cx="0" cy="0"/>
        </a:xfrm>
      </p:grpSpPr>
      <p:pic>
        <p:nvPicPr>
          <p:cNvPr descr="A person looking through a microscope&#10;&#10;AI-generated content may be incorrect." id="786" name="Google Shape;786;p20"/>
          <p:cNvPicPr preferRelativeResize="0"/>
          <p:nvPr/>
        </p:nvPicPr>
        <p:blipFill rotWithShape="1">
          <a:blip r:embed="rId3">
            <a:alphaModFix/>
          </a:blip>
          <a:srcRect b="0" l="0" r="0" t="0"/>
          <a:stretch/>
        </p:blipFill>
        <p:spPr>
          <a:xfrm>
            <a:off x="10645348" y="703408"/>
            <a:ext cx="1485929" cy="1485929"/>
          </a:xfrm>
          <a:prstGeom prst="rect">
            <a:avLst/>
          </a:prstGeom>
          <a:noFill/>
          <a:ln>
            <a:noFill/>
          </a:ln>
        </p:spPr>
      </p:pic>
      <p:pic>
        <p:nvPicPr>
          <p:cNvPr descr="A map of italy with blue lines&#10;&#10;AI-generated content may be incorrect." id="787" name="Google Shape;787;p20"/>
          <p:cNvPicPr preferRelativeResize="0"/>
          <p:nvPr/>
        </p:nvPicPr>
        <p:blipFill rotWithShape="1">
          <a:blip r:embed="rId4">
            <a:alphaModFix/>
          </a:blip>
          <a:srcRect b="0" l="0" r="0" t="0"/>
          <a:stretch/>
        </p:blipFill>
        <p:spPr>
          <a:xfrm>
            <a:off x="2814526" y="0"/>
            <a:ext cx="6562947" cy="6858000"/>
          </a:xfrm>
          <a:prstGeom prst="rect">
            <a:avLst/>
          </a:prstGeom>
          <a:noFill/>
          <a:ln>
            <a:noFill/>
          </a:ln>
        </p:spPr>
      </p:pic>
      <p:sp>
        <p:nvSpPr>
          <p:cNvPr id="788" name="Google Shape;788;p20"/>
          <p:cNvSpPr txBox="1"/>
          <p:nvPr/>
        </p:nvSpPr>
        <p:spPr>
          <a:xfrm>
            <a:off x="10615913" y="2035754"/>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789" name="Google Shape;789;p20"/>
          <p:cNvSpPr txBox="1"/>
          <p:nvPr/>
        </p:nvSpPr>
        <p:spPr>
          <a:xfrm>
            <a:off x="10454326" y="4385440"/>
            <a:ext cx="1763534"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it-IT" sz="1200">
                <a:solidFill>
                  <a:schemeClr val="dk1"/>
                </a:solidFill>
                <a:latin typeface="Calibri"/>
                <a:ea typeface="Calibri"/>
                <a:cs typeface="Calibri"/>
                <a:sym typeface="Calibri"/>
              </a:rPr>
              <a:t>Fondi mobili profondi (sedimenti e macroinfauna)</a:t>
            </a:r>
            <a:endParaRPr/>
          </a:p>
        </p:txBody>
      </p:sp>
      <p:sp>
        <p:nvSpPr>
          <p:cNvPr id="790" name="Google Shape;790;p20"/>
          <p:cNvSpPr txBox="1"/>
          <p:nvPr/>
        </p:nvSpPr>
        <p:spPr>
          <a:xfrm>
            <a:off x="10615913" y="2726352"/>
            <a:ext cx="1578865" cy="52322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community</a:t>
            </a:r>
            <a:endParaRPr b="1" sz="1400">
              <a:solidFill>
                <a:schemeClr val="lt1"/>
              </a:solidFill>
              <a:latin typeface="Arial"/>
              <a:ea typeface="Arial"/>
              <a:cs typeface="Arial"/>
              <a:sym typeface="Arial"/>
            </a:endParaRPr>
          </a:p>
        </p:txBody>
      </p:sp>
      <p:sp>
        <p:nvSpPr>
          <p:cNvPr id="791" name="Google Shape;791;p20"/>
          <p:cNvSpPr txBox="1"/>
          <p:nvPr/>
        </p:nvSpPr>
        <p:spPr>
          <a:xfrm>
            <a:off x="2196446" y="4422788"/>
            <a:ext cx="3617986"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Stazione Zoologica Anton Dohrn (Sicilia)</a:t>
            </a:r>
            <a:endParaRPr/>
          </a:p>
          <a:p>
            <a:pPr indent="0" lvl="0" marL="0" marR="0" rtl="0" algn="r">
              <a:spcBef>
                <a:spcPts val="0"/>
              </a:spcBef>
              <a:spcAft>
                <a:spcPts val="0"/>
              </a:spcAft>
              <a:buNone/>
            </a:pPr>
            <a:r>
              <a:rPr lang="it-IT" sz="1200" u="sng">
                <a:solidFill>
                  <a:schemeClr val="dk1"/>
                </a:solidFill>
                <a:latin typeface="Calibri"/>
                <a:ea typeface="Calibri"/>
                <a:cs typeface="Calibri"/>
                <a:sym typeface="Calibri"/>
                <a:hlinkClick r:id="rId5">
                  <a:extLst>
                    <a:ext uri="{A12FA001-AC4F-418D-AE19-62706E023703}">
                      <ahyp:hlinkClr val="tx"/>
                    </a:ext>
                  </a:extLst>
                </a:hlinkClick>
              </a:rPr>
              <a:t>mariacristina.mangano@szn.it</a:t>
            </a:r>
            <a:r>
              <a:rPr lang="it-IT" sz="1200">
                <a:solidFill>
                  <a:schemeClr val="dk1"/>
                </a:solidFill>
                <a:latin typeface="Calibri"/>
                <a:ea typeface="Calibri"/>
                <a:cs typeface="Calibri"/>
                <a:sym typeface="Calibri"/>
              </a:rPr>
              <a:t> </a:t>
            </a:r>
            <a:endParaRPr/>
          </a:p>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degli Studi di Palermo (DiSTeM, eLab)</a:t>
            </a:r>
            <a:endParaRPr b="1" sz="1200">
              <a:solidFill>
                <a:schemeClr val="dk1"/>
              </a:solidFill>
              <a:latin typeface="Calibri"/>
              <a:ea typeface="Calibri"/>
              <a:cs typeface="Calibri"/>
              <a:sym typeface="Calibri"/>
            </a:endParaRPr>
          </a:p>
        </p:txBody>
      </p:sp>
      <p:sp>
        <p:nvSpPr>
          <p:cNvPr id="792" name="Google Shape;792;p20"/>
          <p:cNvSpPr txBox="1"/>
          <p:nvPr/>
        </p:nvSpPr>
        <p:spPr>
          <a:xfrm>
            <a:off x="1265897" y="1984053"/>
            <a:ext cx="2935164"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ENEA</a:t>
            </a:r>
            <a:endParaRPr/>
          </a:p>
          <a:p>
            <a:pPr indent="0" lvl="0" marL="0" marR="0" rtl="0" algn="r">
              <a:spcBef>
                <a:spcPts val="0"/>
              </a:spcBef>
              <a:spcAft>
                <a:spcPts val="0"/>
              </a:spcAft>
              <a:buNone/>
            </a:pPr>
            <a:r>
              <a:rPr lang="it-IT" sz="1200" u="sng">
                <a:solidFill>
                  <a:schemeClr val="dk1"/>
                </a:solidFill>
                <a:latin typeface="Calibri"/>
                <a:ea typeface="Calibri"/>
                <a:cs typeface="Calibri"/>
                <a:sym typeface="Calibri"/>
                <a:hlinkClick r:id="rId6">
                  <a:extLst>
                    <a:ext uri="{A12FA001-AC4F-418D-AE19-62706E023703}">
                      <ahyp:hlinkClr val="tx"/>
                    </a:ext>
                  </a:extLst>
                </a:hlinkClick>
              </a:rPr>
              <a:t>ivana.delbono@enea.it</a:t>
            </a:r>
            <a:endParaRPr b="1" sz="1200">
              <a:solidFill>
                <a:schemeClr val="dk1"/>
              </a:solidFill>
              <a:latin typeface="Calibri"/>
              <a:ea typeface="Calibri"/>
              <a:cs typeface="Calibri"/>
              <a:sym typeface="Calibri"/>
            </a:endParaRPr>
          </a:p>
        </p:txBody>
      </p:sp>
      <p:sp>
        <p:nvSpPr>
          <p:cNvPr id="793" name="Google Shape;793;p20"/>
          <p:cNvSpPr txBox="1"/>
          <p:nvPr/>
        </p:nvSpPr>
        <p:spPr>
          <a:xfrm>
            <a:off x="5927426" y="1082751"/>
            <a:ext cx="6179270"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200">
                <a:solidFill>
                  <a:schemeClr val="dk1"/>
                </a:solidFill>
                <a:latin typeface="Calibri"/>
                <a:ea typeface="Calibri"/>
                <a:cs typeface="Calibri"/>
                <a:sym typeface="Calibri"/>
              </a:rPr>
              <a:t>Università degli Studi di Trieste</a:t>
            </a:r>
            <a:endParaRPr/>
          </a:p>
        </p:txBody>
      </p:sp>
      <p:grpSp>
        <p:nvGrpSpPr>
          <p:cNvPr id="794" name="Google Shape;794;p20"/>
          <p:cNvGrpSpPr/>
          <p:nvPr/>
        </p:nvGrpSpPr>
        <p:grpSpPr>
          <a:xfrm>
            <a:off x="11011522" y="3569360"/>
            <a:ext cx="769038" cy="850973"/>
            <a:chOff x="11011522" y="3569360"/>
            <a:chExt cx="769038" cy="850973"/>
          </a:xfrm>
        </p:grpSpPr>
        <p:sp>
          <p:nvSpPr>
            <p:cNvPr id="795" name="Google Shape;795;p20"/>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rab with solid fill" id="796" name="Google Shape;796;p20"/>
            <p:cNvPicPr preferRelativeResize="0"/>
            <p:nvPr/>
          </p:nvPicPr>
          <p:blipFill rotWithShape="1">
            <a:blip r:embed="rId7">
              <a:alphaModFix/>
            </a:blip>
            <a:srcRect b="0" l="0" r="0" t="0"/>
            <a:stretch/>
          </p:blipFill>
          <p:spPr>
            <a:xfrm>
              <a:off x="11423944" y="3947360"/>
              <a:ext cx="356616" cy="356616"/>
            </a:xfrm>
            <a:prstGeom prst="rect">
              <a:avLst/>
            </a:prstGeom>
            <a:noFill/>
            <a:ln>
              <a:noFill/>
            </a:ln>
          </p:spPr>
        </p:pic>
        <p:pic>
          <p:nvPicPr>
            <p:cNvPr descr="Conch with solid fill" id="797" name="Google Shape;797;p20"/>
            <p:cNvPicPr preferRelativeResize="0"/>
            <p:nvPr/>
          </p:nvPicPr>
          <p:blipFill rotWithShape="1">
            <a:blip r:embed="rId8">
              <a:alphaModFix/>
            </a:blip>
            <a:srcRect b="0" l="0" r="0" t="0"/>
            <a:stretch/>
          </p:blipFill>
          <p:spPr>
            <a:xfrm rot="-1763284">
              <a:off x="11076689" y="3995166"/>
              <a:ext cx="360000" cy="360000"/>
            </a:xfrm>
            <a:prstGeom prst="rect">
              <a:avLst/>
            </a:prstGeom>
            <a:noFill/>
            <a:ln>
              <a:noFill/>
            </a:ln>
          </p:spPr>
        </p:pic>
      </p:grpSp>
      <p:grpSp>
        <p:nvGrpSpPr>
          <p:cNvPr id="798" name="Google Shape;798;p20"/>
          <p:cNvGrpSpPr/>
          <p:nvPr/>
        </p:nvGrpSpPr>
        <p:grpSpPr>
          <a:xfrm>
            <a:off x="5863110" y="4186333"/>
            <a:ext cx="458013" cy="506811"/>
            <a:chOff x="11011522" y="3569360"/>
            <a:chExt cx="769038" cy="850973"/>
          </a:xfrm>
        </p:grpSpPr>
        <p:sp>
          <p:nvSpPr>
            <p:cNvPr id="799" name="Google Shape;799;p20"/>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rab with solid fill" id="800" name="Google Shape;800;p20"/>
            <p:cNvPicPr preferRelativeResize="0"/>
            <p:nvPr/>
          </p:nvPicPr>
          <p:blipFill rotWithShape="1">
            <a:blip r:embed="rId7">
              <a:alphaModFix/>
            </a:blip>
            <a:srcRect b="0" l="0" r="0" t="0"/>
            <a:stretch/>
          </p:blipFill>
          <p:spPr>
            <a:xfrm>
              <a:off x="11423944" y="3947360"/>
              <a:ext cx="356616" cy="356616"/>
            </a:xfrm>
            <a:prstGeom prst="rect">
              <a:avLst/>
            </a:prstGeom>
            <a:noFill/>
            <a:ln>
              <a:noFill/>
            </a:ln>
          </p:spPr>
        </p:pic>
        <p:pic>
          <p:nvPicPr>
            <p:cNvPr descr="Conch with solid fill" id="801" name="Google Shape;801;p20"/>
            <p:cNvPicPr preferRelativeResize="0"/>
            <p:nvPr/>
          </p:nvPicPr>
          <p:blipFill rotWithShape="1">
            <a:blip r:embed="rId8">
              <a:alphaModFix/>
            </a:blip>
            <a:srcRect b="0" l="0" r="0" t="0"/>
            <a:stretch/>
          </p:blipFill>
          <p:spPr>
            <a:xfrm rot="-1763284">
              <a:off x="11076689" y="3995166"/>
              <a:ext cx="360000" cy="360000"/>
            </a:xfrm>
            <a:prstGeom prst="rect">
              <a:avLst/>
            </a:prstGeom>
            <a:noFill/>
            <a:ln>
              <a:noFill/>
            </a:ln>
          </p:spPr>
        </p:pic>
      </p:grpSp>
      <p:grpSp>
        <p:nvGrpSpPr>
          <p:cNvPr id="802" name="Google Shape;802;p20"/>
          <p:cNvGrpSpPr/>
          <p:nvPr/>
        </p:nvGrpSpPr>
        <p:grpSpPr>
          <a:xfrm>
            <a:off x="4186664" y="1743394"/>
            <a:ext cx="458013" cy="506811"/>
            <a:chOff x="11011522" y="3569360"/>
            <a:chExt cx="769038" cy="850973"/>
          </a:xfrm>
        </p:grpSpPr>
        <p:sp>
          <p:nvSpPr>
            <p:cNvPr id="803" name="Google Shape;803;p20"/>
            <p:cNvSpPr/>
            <p:nvPr/>
          </p:nvSpPr>
          <p:spPr>
            <a:xfrm>
              <a:off x="11024560" y="3569360"/>
              <a:ext cx="756000" cy="756000"/>
            </a:xfrm>
            <a:prstGeom prst="ellipse">
              <a:avLst/>
            </a:prstGeom>
            <a:solidFill>
              <a:srgbClr val="996600"/>
            </a:solidFill>
            <a:ln cap="flat" cmpd="sng" w="19050">
              <a:solidFill>
                <a:srgbClr val="99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rab with solid fill" id="804" name="Google Shape;804;p20"/>
            <p:cNvPicPr preferRelativeResize="0"/>
            <p:nvPr/>
          </p:nvPicPr>
          <p:blipFill rotWithShape="1">
            <a:blip r:embed="rId7">
              <a:alphaModFix/>
            </a:blip>
            <a:srcRect b="0" l="0" r="0" t="0"/>
            <a:stretch/>
          </p:blipFill>
          <p:spPr>
            <a:xfrm>
              <a:off x="11423944" y="3947360"/>
              <a:ext cx="356616" cy="356616"/>
            </a:xfrm>
            <a:prstGeom prst="rect">
              <a:avLst/>
            </a:prstGeom>
            <a:noFill/>
            <a:ln>
              <a:noFill/>
            </a:ln>
          </p:spPr>
        </p:pic>
        <p:pic>
          <p:nvPicPr>
            <p:cNvPr descr="Conch with solid fill" id="805" name="Google Shape;805;p20"/>
            <p:cNvPicPr preferRelativeResize="0"/>
            <p:nvPr/>
          </p:nvPicPr>
          <p:blipFill rotWithShape="1">
            <a:blip r:embed="rId8">
              <a:alphaModFix/>
            </a:blip>
            <a:srcRect b="0" l="0" r="0" t="0"/>
            <a:stretch/>
          </p:blipFill>
          <p:spPr>
            <a:xfrm rot="-1763284">
              <a:off x="11076689" y="3995166"/>
              <a:ext cx="360000" cy="360000"/>
            </a:xfrm>
            <a:prstGeom prst="rect">
              <a:avLst/>
            </a:prstGeom>
            <a:noFill/>
            <a:ln>
              <a:noFill/>
            </a:ln>
          </p:spPr>
        </p:pic>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9" name="Shape 809"/>
        <p:cNvGrpSpPr/>
        <p:nvPr/>
      </p:nvGrpSpPr>
      <p:grpSpPr>
        <a:xfrm>
          <a:off x="0" y="0"/>
          <a:ext cx="0" cy="0"/>
          <a:chOff x="0" y="0"/>
          <a:chExt cx="0" cy="0"/>
        </a:xfrm>
      </p:grpSpPr>
      <p:sp>
        <p:nvSpPr>
          <p:cNvPr id="810" name="Google Shape;810;p21"/>
          <p:cNvSpPr txBox="1"/>
          <p:nvPr/>
        </p:nvSpPr>
        <p:spPr>
          <a:xfrm>
            <a:off x="1524" y="1370267"/>
            <a:ext cx="6094476" cy="344069"/>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rPr>
              <a:t>REFERENTI lara.maistrello@unimore.it</a:t>
            </a:r>
            <a:endParaRPr b="1" sz="1600" u="sng">
              <a:solidFill>
                <a:schemeClr val="accent2"/>
              </a:solidFill>
              <a:latin typeface="Calibri"/>
              <a:ea typeface="Calibri"/>
              <a:cs typeface="Calibri"/>
              <a:sym typeface="Calibri"/>
            </a:endParaRPr>
          </a:p>
        </p:txBody>
      </p:sp>
      <p:sp>
        <p:nvSpPr>
          <p:cNvPr id="811" name="Google Shape;811;p21"/>
          <p:cNvSpPr txBox="1"/>
          <p:nvPr/>
        </p:nvSpPr>
        <p:spPr>
          <a:xfrm>
            <a:off x="1554476" y="1900978"/>
            <a:ext cx="1018032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Meiofauna</a:t>
            </a:r>
            <a:endParaRPr sz="1600">
              <a:solidFill>
                <a:schemeClr val="dk1"/>
              </a:solidFill>
              <a:latin typeface="Arial"/>
              <a:ea typeface="Arial"/>
              <a:cs typeface="Arial"/>
              <a:sym typeface="Arial"/>
            </a:endParaRPr>
          </a:p>
        </p:txBody>
      </p:sp>
      <p:sp>
        <p:nvSpPr>
          <p:cNvPr id="812" name="Google Shape;812;p21"/>
          <p:cNvSpPr txBox="1"/>
          <p:nvPr/>
        </p:nvSpPr>
        <p:spPr>
          <a:xfrm>
            <a:off x="-4778" y="1901950"/>
            <a:ext cx="1554478" cy="338554"/>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813" name="Google Shape;813;p21"/>
          <p:cNvSpPr txBox="1"/>
          <p:nvPr/>
        </p:nvSpPr>
        <p:spPr>
          <a:xfrm>
            <a:off x="0" y="2574877"/>
            <a:ext cx="1554479" cy="338554"/>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814" name="Google Shape;814;p21"/>
          <p:cNvSpPr txBox="1"/>
          <p:nvPr/>
        </p:nvSpPr>
        <p:spPr>
          <a:xfrm>
            <a:off x="0" y="3347420"/>
            <a:ext cx="1554480" cy="338554"/>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815" name="Google Shape;815;p21"/>
          <p:cNvSpPr txBox="1"/>
          <p:nvPr/>
        </p:nvSpPr>
        <p:spPr>
          <a:xfrm>
            <a:off x="-4778" y="5000286"/>
            <a:ext cx="1559255" cy="338554"/>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816" name="Google Shape;816;p21"/>
          <p:cNvSpPr txBox="1"/>
          <p:nvPr/>
        </p:nvSpPr>
        <p:spPr>
          <a:xfrm>
            <a:off x="-4778" y="4213801"/>
            <a:ext cx="1559258" cy="338554"/>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817" name="Google Shape;817;p21"/>
          <p:cNvSpPr txBox="1"/>
          <p:nvPr/>
        </p:nvSpPr>
        <p:spPr>
          <a:xfrm>
            <a:off x="0" y="5629624"/>
            <a:ext cx="1554477" cy="338554"/>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818" name="Google Shape;818;p21"/>
          <p:cNvSpPr txBox="1"/>
          <p:nvPr/>
        </p:nvSpPr>
        <p:spPr>
          <a:xfrm>
            <a:off x="0" y="6254774"/>
            <a:ext cx="1554477" cy="338554"/>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819" name="Google Shape;819;p21"/>
          <p:cNvSpPr txBox="1"/>
          <p:nvPr/>
        </p:nvSpPr>
        <p:spPr>
          <a:xfrm>
            <a:off x="1549700" y="5015675"/>
            <a:ext cx="1035020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Oasi il Torrazzuolo di Nonantola (N2000) Modena</a:t>
            </a:r>
            <a:endParaRPr sz="1600">
              <a:solidFill>
                <a:schemeClr val="dk1"/>
              </a:solidFill>
              <a:latin typeface="Arial"/>
              <a:ea typeface="Arial"/>
              <a:cs typeface="Arial"/>
              <a:sym typeface="Arial"/>
            </a:endParaRPr>
          </a:p>
        </p:txBody>
      </p:sp>
      <p:sp>
        <p:nvSpPr>
          <p:cNvPr id="820" name="Google Shape;820;p21"/>
          <p:cNvSpPr txBox="1"/>
          <p:nvPr/>
        </p:nvSpPr>
        <p:spPr>
          <a:xfrm>
            <a:off x="1549700" y="6254774"/>
            <a:ext cx="620395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Gruppo NBFC spoke 3 UNIMORE</a:t>
            </a:r>
            <a:endParaRPr sz="1600">
              <a:solidFill>
                <a:schemeClr val="dk1"/>
              </a:solidFill>
              <a:latin typeface="Calibri"/>
              <a:ea typeface="Calibri"/>
              <a:cs typeface="Calibri"/>
              <a:sym typeface="Calibri"/>
            </a:endParaRPr>
          </a:p>
        </p:txBody>
      </p:sp>
      <p:sp>
        <p:nvSpPr>
          <p:cNvPr id="821" name="Google Shape;821;p21"/>
          <p:cNvSpPr txBox="1"/>
          <p:nvPr/>
        </p:nvSpPr>
        <p:spPr>
          <a:xfrm>
            <a:off x="1549700" y="3334114"/>
            <a:ext cx="6203950" cy="34406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Campionamento meiofauna (Gastrotrichi)</a:t>
            </a:r>
            <a:endParaRPr sz="1600">
              <a:solidFill>
                <a:schemeClr val="dk1"/>
              </a:solidFill>
              <a:latin typeface="Calibri"/>
              <a:ea typeface="Calibri"/>
              <a:cs typeface="Calibri"/>
              <a:sym typeface="Calibri"/>
            </a:endParaRPr>
          </a:p>
        </p:txBody>
      </p:sp>
      <p:sp>
        <p:nvSpPr>
          <p:cNvPr id="822" name="Google Shape;822;p21"/>
          <p:cNvSpPr txBox="1"/>
          <p:nvPr/>
        </p:nvSpPr>
        <p:spPr>
          <a:xfrm>
            <a:off x="1549700" y="2565839"/>
            <a:ext cx="8243524"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Campionamento acqua da cui fare in una seconda fase metabarcoding di pescii (12S), metazoi (COI) e eucarioti in generale</a:t>
            </a:r>
            <a:endParaRPr sz="1600">
              <a:solidFill>
                <a:schemeClr val="dk1"/>
              </a:solidFill>
              <a:latin typeface="Calibri"/>
              <a:ea typeface="Calibri"/>
              <a:cs typeface="Calibri"/>
              <a:sym typeface="Calibri"/>
            </a:endParaRPr>
          </a:p>
        </p:txBody>
      </p:sp>
      <p:sp>
        <p:nvSpPr>
          <p:cNvPr id="823" name="Google Shape;823;p21"/>
          <p:cNvSpPr txBox="1"/>
          <p:nvPr/>
        </p:nvSpPr>
        <p:spPr>
          <a:xfrm>
            <a:off x="1554477" y="5617494"/>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1 giorno (18 maggio)</a:t>
            </a:r>
            <a:endParaRPr sz="1600">
              <a:solidFill>
                <a:schemeClr val="dk1"/>
              </a:solidFill>
              <a:latin typeface="Arial"/>
              <a:ea typeface="Arial"/>
              <a:cs typeface="Arial"/>
              <a:sym typeface="Arial"/>
            </a:endParaRPr>
          </a:p>
        </p:txBody>
      </p:sp>
      <p:sp>
        <p:nvSpPr>
          <p:cNvPr id="824" name="Google Shape;824;p21"/>
          <p:cNvSpPr txBox="1"/>
          <p:nvPr/>
        </p:nvSpPr>
        <p:spPr>
          <a:xfrm>
            <a:off x="1549700" y="4198412"/>
            <a:ext cx="6203950" cy="34406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Ricercatori</a:t>
            </a:r>
            <a:endParaRPr sz="1600">
              <a:solidFill>
                <a:schemeClr val="dk1"/>
              </a:solidFill>
              <a:latin typeface="Calibri"/>
              <a:ea typeface="Calibri"/>
              <a:cs typeface="Calibri"/>
              <a:sym typeface="Calibri"/>
            </a:endParaRPr>
          </a:p>
        </p:txBody>
      </p:sp>
      <p:sp>
        <p:nvSpPr>
          <p:cNvPr id="825" name="Google Shape;825;p21"/>
          <p:cNvSpPr txBox="1"/>
          <p:nvPr/>
        </p:nvSpPr>
        <p:spPr>
          <a:xfrm>
            <a:off x="838200" y="59515"/>
            <a:ext cx="9780505" cy="1325563"/>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Play"/>
              <a:buNone/>
            </a:pPr>
            <a:r>
              <a:rPr lang="it-IT" sz="4400">
                <a:solidFill>
                  <a:schemeClr val="dk1"/>
                </a:solidFill>
                <a:latin typeface="Play"/>
                <a:ea typeface="Play"/>
                <a:cs typeface="Play"/>
                <a:sym typeface="Play"/>
              </a:rPr>
              <a:t>Attività di monitoraggio NBFC armonizzata e </a:t>
            </a:r>
            <a:r>
              <a:rPr b="1" lang="it-IT" sz="4400">
                <a:solidFill>
                  <a:schemeClr val="dk1"/>
                </a:solidFill>
                <a:latin typeface="Play"/>
                <a:ea typeface="Play"/>
                <a:cs typeface="Play"/>
                <a:sym typeface="Play"/>
              </a:rPr>
              <a:t>congiunta tra gruppi di ricercatori</a:t>
            </a:r>
            <a:endParaRPr b="1" sz="4400">
              <a:solidFill>
                <a:schemeClr val="dk1"/>
              </a:solidFill>
              <a:latin typeface="Play"/>
              <a:ea typeface="Play"/>
              <a:cs typeface="Play"/>
              <a:sym typeface="Play"/>
            </a:endParaRPr>
          </a:p>
        </p:txBody>
      </p:sp>
      <p:pic>
        <p:nvPicPr>
          <p:cNvPr descr="A person looking through a microscope&#10;&#10;AI-generated content may be incorrect." id="826" name="Google Shape;826;p21"/>
          <p:cNvPicPr preferRelativeResize="0"/>
          <p:nvPr/>
        </p:nvPicPr>
        <p:blipFill rotWithShape="1">
          <a:blip r:embed="rId3">
            <a:alphaModFix/>
          </a:blip>
          <a:srcRect b="0" l="0" r="0" t="0"/>
          <a:stretch/>
        </p:blipFill>
        <p:spPr>
          <a:xfrm>
            <a:off x="10875554" y="-100584"/>
            <a:ext cx="1096355" cy="1096355"/>
          </a:xfrm>
          <a:prstGeom prst="rect">
            <a:avLst/>
          </a:prstGeom>
          <a:noFill/>
          <a:ln>
            <a:noFill/>
          </a:ln>
        </p:spPr>
      </p:pic>
      <p:sp>
        <p:nvSpPr>
          <p:cNvPr id="827" name="Google Shape;827;p21"/>
          <p:cNvSpPr txBox="1"/>
          <p:nvPr/>
        </p:nvSpPr>
        <p:spPr>
          <a:xfrm>
            <a:off x="9901428" y="883355"/>
            <a:ext cx="2289048" cy="1323439"/>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4000">
                <a:solidFill>
                  <a:schemeClr val="lt1"/>
                </a:solidFill>
                <a:latin typeface="Arial"/>
                <a:ea typeface="Arial"/>
                <a:cs typeface="Arial"/>
                <a:sym typeface="Arial"/>
              </a:rPr>
              <a:t>ACQUE INTERNE</a:t>
            </a:r>
            <a:endParaRPr b="1" sz="4000">
              <a:solidFill>
                <a:schemeClr val="lt1"/>
              </a:solidFill>
              <a:latin typeface="Arial"/>
              <a:ea typeface="Arial"/>
              <a:cs typeface="Arial"/>
              <a:sym typeface="Arial"/>
            </a:endParaRPr>
          </a:p>
        </p:txBody>
      </p:sp>
      <p:sp>
        <p:nvSpPr>
          <p:cNvPr id="828" name="Google Shape;828;p21"/>
          <p:cNvSpPr txBox="1"/>
          <p:nvPr/>
        </p:nvSpPr>
        <p:spPr>
          <a:xfrm>
            <a:off x="9901428" y="2190206"/>
            <a:ext cx="2289048" cy="523220"/>
          </a:xfrm>
          <a:prstGeom prst="rect">
            <a:avLst/>
          </a:prstGeom>
          <a:solidFill>
            <a:srgbClr val="7F7F7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a:t>
            </a:r>
            <a:endParaRPr/>
          </a:p>
          <a:p>
            <a:pPr indent="0" lvl="0" marL="0" marR="0" rtl="0" algn="l">
              <a:spcBef>
                <a:spcPts val="0"/>
              </a:spcBef>
              <a:spcAft>
                <a:spcPts val="0"/>
              </a:spcAft>
              <a:buNone/>
            </a:pPr>
            <a:r>
              <a:rPr b="1" lang="it-IT" sz="1400">
                <a:solidFill>
                  <a:schemeClr val="lt1"/>
                </a:solidFill>
                <a:latin typeface="Arial"/>
                <a:ea typeface="Arial"/>
                <a:cs typeface="Arial"/>
                <a:sym typeface="Arial"/>
              </a:rPr>
              <a:t>NBFC community</a:t>
            </a:r>
            <a:endParaRPr b="1" sz="1400">
              <a:solidFill>
                <a:schemeClr val="lt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2" name="Shape 832"/>
        <p:cNvGrpSpPr/>
        <p:nvPr/>
      </p:nvGrpSpPr>
      <p:grpSpPr>
        <a:xfrm>
          <a:off x="0" y="0"/>
          <a:ext cx="0" cy="0"/>
          <a:chOff x="0" y="0"/>
          <a:chExt cx="0" cy="0"/>
        </a:xfrm>
      </p:grpSpPr>
      <p:sp>
        <p:nvSpPr>
          <p:cNvPr id="833" name="Google Shape;833;p22"/>
          <p:cNvSpPr txBox="1"/>
          <p:nvPr/>
        </p:nvSpPr>
        <p:spPr>
          <a:xfrm>
            <a:off x="153924" y="1381849"/>
            <a:ext cx="8393176" cy="344069"/>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rPr>
              <a:t>RERENTE vtirelli@ogs.it </a:t>
            </a:r>
            <a:endParaRPr b="1" sz="1600" u="sng">
              <a:solidFill>
                <a:schemeClr val="accent2"/>
              </a:solidFill>
              <a:latin typeface="Calibri"/>
              <a:ea typeface="Calibri"/>
              <a:cs typeface="Calibri"/>
              <a:sym typeface="Calibri"/>
            </a:endParaRPr>
          </a:p>
        </p:txBody>
      </p:sp>
      <p:sp>
        <p:nvSpPr>
          <p:cNvPr id="834" name="Google Shape;834;p22"/>
          <p:cNvSpPr txBox="1"/>
          <p:nvPr/>
        </p:nvSpPr>
        <p:spPr>
          <a:xfrm>
            <a:off x="1554476" y="1900978"/>
            <a:ext cx="1018032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Organismi planctonici gelatinosi</a:t>
            </a:r>
            <a:endParaRPr sz="1600">
              <a:solidFill>
                <a:schemeClr val="dk1"/>
              </a:solidFill>
              <a:latin typeface="Arial"/>
              <a:ea typeface="Arial"/>
              <a:cs typeface="Arial"/>
              <a:sym typeface="Arial"/>
            </a:endParaRPr>
          </a:p>
        </p:txBody>
      </p:sp>
      <p:sp>
        <p:nvSpPr>
          <p:cNvPr id="835" name="Google Shape;835;p22"/>
          <p:cNvSpPr txBox="1"/>
          <p:nvPr/>
        </p:nvSpPr>
        <p:spPr>
          <a:xfrm>
            <a:off x="-4778" y="1901950"/>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836" name="Google Shape;836;p22"/>
          <p:cNvSpPr txBox="1"/>
          <p:nvPr/>
        </p:nvSpPr>
        <p:spPr>
          <a:xfrm>
            <a:off x="-4778" y="5204614"/>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837" name="Google Shape;837;p22"/>
          <p:cNvSpPr txBox="1"/>
          <p:nvPr/>
        </p:nvSpPr>
        <p:spPr>
          <a:xfrm>
            <a:off x="-9559" y="3709635"/>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838" name="Google Shape;838;p22"/>
          <p:cNvSpPr txBox="1"/>
          <p:nvPr/>
        </p:nvSpPr>
        <p:spPr>
          <a:xfrm>
            <a:off x="1549699" y="5217470"/>
            <a:ext cx="1035020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In tutti i siti marini monitorati durante la BSW</a:t>
            </a:r>
            <a:endParaRPr sz="1600">
              <a:solidFill>
                <a:schemeClr val="dk1"/>
              </a:solidFill>
              <a:latin typeface="Calibri"/>
              <a:ea typeface="Calibri"/>
              <a:cs typeface="Calibri"/>
              <a:sym typeface="Calibri"/>
            </a:endParaRPr>
          </a:p>
        </p:txBody>
      </p:sp>
      <p:sp>
        <p:nvSpPr>
          <p:cNvPr id="839" name="Google Shape;839;p22"/>
          <p:cNvSpPr txBox="1"/>
          <p:nvPr/>
        </p:nvSpPr>
        <p:spPr>
          <a:xfrm>
            <a:off x="1554476" y="2517233"/>
            <a:ext cx="10180323" cy="156966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it-IT" sz="1600">
                <a:solidFill>
                  <a:schemeClr val="dk1"/>
                </a:solidFill>
                <a:latin typeface="Calibri"/>
                <a:ea typeface="Calibri"/>
                <a:cs typeface="Calibri"/>
                <a:sym typeface="Calibri"/>
              </a:rPr>
              <a:t>Dal 2019 OGS gestisce avvistAPP, una app che permette di mandare segnalazioni sulla presenza di organismi gelatinosi, tartarughe, delfini e granchio blu, tramite il cellulare. L'idea sarebbe di chiedere la collaborazione di tutti i ricercatori NBFC coinvolti in campionamenti in mare durante la BSW, proponendo loro di mandare segnalazioni degli organismi target di avvistAPP eventualmente avvistati. Naturalmente l'iniziativa potrebbe essere allargata nel caso ci fossero altri interessati a collaborare. I dati così raccolti sarebbero poi immediatamente validati e messi a disposizione di tutti gli interessati.</a:t>
            </a:r>
            <a:endParaRPr sz="1600">
              <a:solidFill>
                <a:schemeClr val="dk1"/>
              </a:solidFill>
              <a:latin typeface="Calibri"/>
              <a:ea typeface="Calibri"/>
              <a:cs typeface="Calibri"/>
              <a:sym typeface="Calibri"/>
            </a:endParaRPr>
          </a:p>
        </p:txBody>
      </p:sp>
      <p:sp>
        <p:nvSpPr>
          <p:cNvPr id="840" name="Google Shape;840;p22"/>
          <p:cNvSpPr txBox="1"/>
          <p:nvPr/>
        </p:nvSpPr>
        <p:spPr>
          <a:xfrm>
            <a:off x="0" y="2574877"/>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841" name="Google Shape;841;p22"/>
          <p:cNvSpPr txBox="1"/>
          <p:nvPr/>
        </p:nvSpPr>
        <p:spPr>
          <a:xfrm>
            <a:off x="0" y="3153089"/>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842" name="Google Shape;842;p22"/>
          <p:cNvSpPr txBox="1"/>
          <p:nvPr/>
        </p:nvSpPr>
        <p:spPr>
          <a:xfrm>
            <a:off x="0" y="562962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843" name="Google Shape;843;p22"/>
          <p:cNvSpPr txBox="1"/>
          <p:nvPr/>
        </p:nvSpPr>
        <p:spPr>
          <a:xfrm>
            <a:off x="1554477" y="5617494"/>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Intera settimana</a:t>
            </a:r>
            <a:endParaRPr sz="1600">
              <a:solidFill>
                <a:schemeClr val="dk1"/>
              </a:solidFill>
              <a:latin typeface="Arial"/>
              <a:ea typeface="Arial"/>
              <a:cs typeface="Arial"/>
              <a:sym typeface="Arial"/>
            </a:endParaRPr>
          </a:p>
        </p:txBody>
      </p:sp>
      <p:sp>
        <p:nvSpPr>
          <p:cNvPr id="844" name="Google Shape;844;p22"/>
          <p:cNvSpPr txBox="1"/>
          <p:nvPr/>
        </p:nvSpPr>
        <p:spPr>
          <a:xfrm>
            <a:off x="-9559" y="630030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845" name="Google Shape;845;p22"/>
          <p:cNvSpPr txBox="1"/>
          <p:nvPr/>
        </p:nvSpPr>
        <p:spPr>
          <a:xfrm>
            <a:off x="1554475" y="6300304"/>
            <a:ext cx="9064229"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Tutti i ricercatori NBFC coinvolti in campionamenti in mare durante la BSW</a:t>
            </a:r>
            <a:endParaRPr sz="1600">
              <a:solidFill>
                <a:schemeClr val="dk1"/>
              </a:solidFill>
              <a:latin typeface="Calibri"/>
              <a:ea typeface="Calibri"/>
              <a:cs typeface="Calibri"/>
              <a:sym typeface="Calibri"/>
            </a:endParaRPr>
          </a:p>
        </p:txBody>
      </p:sp>
      <p:sp>
        <p:nvSpPr>
          <p:cNvPr id="846" name="Google Shape;846;p22"/>
          <p:cNvSpPr txBox="1"/>
          <p:nvPr/>
        </p:nvSpPr>
        <p:spPr>
          <a:xfrm>
            <a:off x="838200" y="59515"/>
            <a:ext cx="9780505" cy="1325563"/>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Play"/>
              <a:buNone/>
            </a:pPr>
            <a:r>
              <a:rPr lang="it-IT" sz="4400">
                <a:solidFill>
                  <a:schemeClr val="dk1"/>
                </a:solidFill>
                <a:latin typeface="Play"/>
                <a:ea typeface="Play"/>
                <a:cs typeface="Play"/>
                <a:sym typeface="Play"/>
              </a:rPr>
              <a:t>Attività di monitoraggio NBFC armonizzata e </a:t>
            </a:r>
            <a:r>
              <a:rPr b="1" lang="it-IT" sz="4400">
                <a:solidFill>
                  <a:schemeClr val="dk1"/>
                </a:solidFill>
                <a:latin typeface="Play"/>
                <a:ea typeface="Play"/>
                <a:cs typeface="Play"/>
                <a:sym typeface="Play"/>
              </a:rPr>
              <a:t>congiunta tra gruppi di ricercatori</a:t>
            </a:r>
            <a:endParaRPr b="1" sz="4400">
              <a:solidFill>
                <a:schemeClr val="dk1"/>
              </a:solidFill>
              <a:latin typeface="Play"/>
              <a:ea typeface="Play"/>
              <a:cs typeface="Play"/>
              <a:sym typeface="Play"/>
            </a:endParaRPr>
          </a:p>
        </p:txBody>
      </p:sp>
      <p:pic>
        <p:nvPicPr>
          <p:cNvPr descr="A group of people holding a science experiment&#10;&#10;AI-generated content may be incorrect." id="847" name="Google Shape;847;p22"/>
          <p:cNvPicPr preferRelativeResize="0"/>
          <p:nvPr/>
        </p:nvPicPr>
        <p:blipFill rotWithShape="1">
          <a:blip r:embed="rId3">
            <a:alphaModFix/>
          </a:blip>
          <a:srcRect b="0" l="0" r="0" t="0"/>
          <a:stretch/>
        </p:blipFill>
        <p:spPr>
          <a:xfrm>
            <a:off x="10748168" y="-6243"/>
            <a:ext cx="1314368" cy="954541"/>
          </a:xfrm>
          <a:prstGeom prst="rect">
            <a:avLst/>
          </a:prstGeom>
          <a:noFill/>
          <a:ln>
            <a:noFill/>
          </a:ln>
        </p:spPr>
      </p:pic>
      <p:sp>
        <p:nvSpPr>
          <p:cNvPr id="848" name="Google Shape;848;p22"/>
          <p:cNvSpPr txBox="1"/>
          <p:nvPr/>
        </p:nvSpPr>
        <p:spPr>
          <a:xfrm>
            <a:off x="10618704" y="877492"/>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849" name="Google Shape;849;p22"/>
          <p:cNvSpPr txBox="1"/>
          <p:nvPr/>
        </p:nvSpPr>
        <p:spPr>
          <a:xfrm>
            <a:off x="10613135" y="1532074"/>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pic>
        <p:nvPicPr>
          <p:cNvPr descr="A map of italy with blue lines&#10;&#10;AI-generated content may be incorrect." id="241" name="Google Shape;241;p3"/>
          <p:cNvPicPr preferRelativeResize="0"/>
          <p:nvPr/>
        </p:nvPicPr>
        <p:blipFill rotWithShape="1">
          <a:blip r:embed="rId3">
            <a:alphaModFix/>
          </a:blip>
          <a:srcRect b="0" l="0" r="0" t="0"/>
          <a:stretch/>
        </p:blipFill>
        <p:spPr>
          <a:xfrm>
            <a:off x="2814526" y="0"/>
            <a:ext cx="6562947" cy="6858000"/>
          </a:xfrm>
          <a:prstGeom prst="rect">
            <a:avLst/>
          </a:prstGeom>
          <a:noFill/>
          <a:ln>
            <a:noFill/>
          </a:ln>
        </p:spPr>
      </p:pic>
      <p:sp>
        <p:nvSpPr>
          <p:cNvPr id="242" name="Google Shape;242;p3"/>
          <p:cNvSpPr txBox="1"/>
          <p:nvPr/>
        </p:nvSpPr>
        <p:spPr>
          <a:xfrm>
            <a:off x="10191471" y="711106"/>
            <a:ext cx="1971378"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it-IT" sz="1200">
                <a:solidFill>
                  <a:schemeClr val="dk1"/>
                </a:solidFill>
                <a:latin typeface="Calibri"/>
                <a:ea typeface="Calibri"/>
                <a:cs typeface="Calibri"/>
                <a:sym typeface="Calibri"/>
              </a:rPr>
              <a:t>Foreste macroalgali (Cystoseira compressa, sensu latu e/o Ericaria amentacea) </a:t>
            </a:r>
            <a:endParaRPr b="1" sz="1200">
              <a:solidFill>
                <a:schemeClr val="dk1"/>
              </a:solidFill>
              <a:latin typeface="Calibri"/>
              <a:ea typeface="Calibri"/>
              <a:cs typeface="Calibri"/>
              <a:sym typeface="Calibri"/>
            </a:endParaRPr>
          </a:p>
        </p:txBody>
      </p:sp>
      <p:pic>
        <p:nvPicPr>
          <p:cNvPr descr="A group of people holding a science experiment&#10;&#10;AI-generated content may be incorrect." id="243" name="Google Shape;243;p3"/>
          <p:cNvPicPr preferRelativeResize="0"/>
          <p:nvPr/>
        </p:nvPicPr>
        <p:blipFill rotWithShape="1">
          <a:blip r:embed="rId4">
            <a:alphaModFix/>
          </a:blip>
          <a:srcRect b="0" l="0" r="0" t="0"/>
          <a:stretch/>
        </p:blipFill>
        <p:spPr>
          <a:xfrm>
            <a:off x="-65988" y="705193"/>
            <a:ext cx="1737231" cy="1261639"/>
          </a:xfrm>
          <a:prstGeom prst="rect">
            <a:avLst/>
          </a:prstGeom>
          <a:noFill/>
          <a:ln>
            <a:noFill/>
          </a:ln>
        </p:spPr>
      </p:pic>
      <p:sp>
        <p:nvSpPr>
          <p:cNvPr id="244" name="Google Shape;244;p3"/>
          <p:cNvSpPr txBox="1"/>
          <p:nvPr/>
        </p:nvSpPr>
        <p:spPr>
          <a:xfrm>
            <a:off x="0" y="0"/>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245" name="Google Shape;245;p3"/>
          <p:cNvSpPr txBox="1"/>
          <p:nvPr/>
        </p:nvSpPr>
        <p:spPr>
          <a:xfrm>
            <a:off x="-2786" y="1940226"/>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grpSp>
        <p:nvGrpSpPr>
          <p:cNvPr id="246" name="Google Shape;246;p3"/>
          <p:cNvGrpSpPr/>
          <p:nvPr/>
        </p:nvGrpSpPr>
        <p:grpSpPr>
          <a:xfrm>
            <a:off x="10863603" y="165193"/>
            <a:ext cx="552527" cy="540000"/>
            <a:chOff x="9801511" y="5257801"/>
            <a:chExt cx="736703" cy="720000"/>
          </a:xfrm>
        </p:grpSpPr>
        <p:sp>
          <p:nvSpPr>
            <p:cNvPr id="247" name="Google Shape;247;p3"/>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48" name="Google Shape;248;p3"/>
            <p:cNvPicPr preferRelativeResize="0"/>
            <p:nvPr/>
          </p:nvPicPr>
          <p:blipFill rotWithShape="1">
            <a:blip r:embed="rId5">
              <a:alphaModFix/>
            </a:blip>
            <a:srcRect b="0" l="0" r="0" t="0"/>
            <a:stretch/>
          </p:blipFill>
          <p:spPr>
            <a:xfrm>
              <a:off x="9818214" y="5257801"/>
              <a:ext cx="720000" cy="720000"/>
            </a:xfrm>
            <a:prstGeom prst="rect">
              <a:avLst/>
            </a:prstGeom>
            <a:noFill/>
            <a:ln>
              <a:noFill/>
            </a:ln>
          </p:spPr>
        </p:pic>
      </p:grpSp>
      <p:grpSp>
        <p:nvGrpSpPr>
          <p:cNvPr id="249" name="Google Shape;249;p3"/>
          <p:cNvGrpSpPr/>
          <p:nvPr/>
        </p:nvGrpSpPr>
        <p:grpSpPr>
          <a:xfrm>
            <a:off x="6686487" y="3245020"/>
            <a:ext cx="478858" cy="468000"/>
            <a:chOff x="9801511" y="5257801"/>
            <a:chExt cx="736703" cy="720000"/>
          </a:xfrm>
        </p:grpSpPr>
        <p:sp>
          <p:nvSpPr>
            <p:cNvPr id="250" name="Google Shape;250;p3"/>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51" name="Google Shape;251;p3"/>
            <p:cNvPicPr preferRelativeResize="0"/>
            <p:nvPr/>
          </p:nvPicPr>
          <p:blipFill rotWithShape="1">
            <a:blip r:embed="rId5">
              <a:alphaModFix/>
            </a:blip>
            <a:srcRect b="0" l="0" r="0" t="0"/>
            <a:stretch/>
          </p:blipFill>
          <p:spPr>
            <a:xfrm>
              <a:off x="9818214" y="5257801"/>
              <a:ext cx="720000" cy="720000"/>
            </a:xfrm>
            <a:prstGeom prst="rect">
              <a:avLst/>
            </a:prstGeom>
            <a:noFill/>
            <a:ln>
              <a:noFill/>
            </a:ln>
          </p:spPr>
        </p:pic>
      </p:grpSp>
      <p:grpSp>
        <p:nvGrpSpPr>
          <p:cNvPr id="252" name="Google Shape;252;p3"/>
          <p:cNvGrpSpPr/>
          <p:nvPr/>
        </p:nvGrpSpPr>
        <p:grpSpPr>
          <a:xfrm>
            <a:off x="7539430" y="2743640"/>
            <a:ext cx="478858" cy="468000"/>
            <a:chOff x="9801511" y="5257801"/>
            <a:chExt cx="736703" cy="720000"/>
          </a:xfrm>
        </p:grpSpPr>
        <p:sp>
          <p:nvSpPr>
            <p:cNvPr id="253" name="Google Shape;253;p3"/>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54" name="Google Shape;254;p3"/>
            <p:cNvPicPr preferRelativeResize="0"/>
            <p:nvPr/>
          </p:nvPicPr>
          <p:blipFill rotWithShape="1">
            <a:blip r:embed="rId5">
              <a:alphaModFix/>
            </a:blip>
            <a:srcRect b="0" l="0" r="0" t="0"/>
            <a:stretch/>
          </p:blipFill>
          <p:spPr>
            <a:xfrm>
              <a:off x="9818214" y="5257801"/>
              <a:ext cx="720000" cy="720000"/>
            </a:xfrm>
            <a:prstGeom prst="rect">
              <a:avLst/>
            </a:prstGeom>
            <a:noFill/>
            <a:ln>
              <a:noFill/>
            </a:ln>
          </p:spPr>
        </p:pic>
      </p:grpSp>
      <p:grpSp>
        <p:nvGrpSpPr>
          <p:cNvPr id="255" name="Google Shape;255;p3"/>
          <p:cNvGrpSpPr/>
          <p:nvPr/>
        </p:nvGrpSpPr>
        <p:grpSpPr>
          <a:xfrm>
            <a:off x="5669151" y="4347524"/>
            <a:ext cx="478858" cy="468000"/>
            <a:chOff x="9801511" y="5257801"/>
            <a:chExt cx="736703" cy="720000"/>
          </a:xfrm>
        </p:grpSpPr>
        <p:sp>
          <p:nvSpPr>
            <p:cNvPr id="256" name="Google Shape;256;p3"/>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57" name="Google Shape;257;p3"/>
            <p:cNvPicPr preferRelativeResize="0"/>
            <p:nvPr/>
          </p:nvPicPr>
          <p:blipFill rotWithShape="1">
            <a:blip r:embed="rId5">
              <a:alphaModFix/>
            </a:blip>
            <a:srcRect b="0" l="0" r="0" t="0"/>
            <a:stretch/>
          </p:blipFill>
          <p:spPr>
            <a:xfrm>
              <a:off x="9818214" y="5257801"/>
              <a:ext cx="720000" cy="720000"/>
            </a:xfrm>
            <a:prstGeom prst="rect">
              <a:avLst/>
            </a:prstGeom>
            <a:noFill/>
            <a:ln>
              <a:noFill/>
            </a:ln>
          </p:spPr>
        </p:pic>
      </p:grpSp>
      <p:grpSp>
        <p:nvGrpSpPr>
          <p:cNvPr id="258" name="Google Shape;258;p3"/>
          <p:cNvGrpSpPr/>
          <p:nvPr/>
        </p:nvGrpSpPr>
        <p:grpSpPr>
          <a:xfrm>
            <a:off x="6148713" y="1658679"/>
            <a:ext cx="478858" cy="468000"/>
            <a:chOff x="9801511" y="5257801"/>
            <a:chExt cx="736703" cy="720000"/>
          </a:xfrm>
        </p:grpSpPr>
        <p:sp>
          <p:nvSpPr>
            <p:cNvPr id="259" name="Google Shape;259;p3"/>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60" name="Google Shape;260;p3"/>
            <p:cNvPicPr preferRelativeResize="0"/>
            <p:nvPr/>
          </p:nvPicPr>
          <p:blipFill rotWithShape="1">
            <a:blip r:embed="rId5">
              <a:alphaModFix/>
            </a:blip>
            <a:srcRect b="0" l="0" r="0" t="0"/>
            <a:stretch/>
          </p:blipFill>
          <p:spPr>
            <a:xfrm>
              <a:off x="9818214" y="5257801"/>
              <a:ext cx="720000" cy="720000"/>
            </a:xfrm>
            <a:prstGeom prst="rect">
              <a:avLst/>
            </a:prstGeom>
            <a:noFill/>
            <a:ln>
              <a:noFill/>
            </a:ln>
          </p:spPr>
        </p:pic>
      </p:grpSp>
      <p:grpSp>
        <p:nvGrpSpPr>
          <p:cNvPr id="261" name="Google Shape;261;p3"/>
          <p:cNvGrpSpPr/>
          <p:nvPr/>
        </p:nvGrpSpPr>
        <p:grpSpPr>
          <a:xfrm>
            <a:off x="4017617" y="1812993"/>
            <a:ext cx="478858" cy="468000"/>
            <a:chOff x="9801511" y="5257801"/>
            <a:chExt cx="736703" cy="720000"/>
          </a:xfrm>
        </p:grpSpPr>
        <p:sp>
          <p:nvSpPr>
            <p:cNvPr id="262" name="Google Shape;262;p3"/>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63" name="Google Shape;263;p3"/>
            <p:cNvPicPr preferRelativeResize="0"/>
            <p:nvPr/>
          </p:nvPicPr>
          <p:blipFill rotWithShape="1">
            <a:blip r:embed="rId5">
              <a:alphaModFix/>
            </a:blip>
            <a:srcRect b="0" l="0" r="0" t="0"/>
            <a:stretch/>
          </p:blipFill>
          <p:spPr>
            <a:xfrm>
              <a:off x="9818214" y="5257801"/>
              <a:ext cx="720000" cy="720000"/>
            </a:xfrm>
            <a:prstGeom prst="rect">
              <a:avLst/>
            </a:prstGeom>
            <a:noFill/>
            <a:ln>
              <a:noFill/>
            </a:ln>
          </p:spPr>
        </p:pic>
      </p:grpSp>
      <p:grpSp>
        <p:nvGrpSpPr>
          <p:cNvPr id="264" name="Google Shape;264;p3"/>
          <p:cNvGrpSpPr/>
          <p:nvPr/>
        </p:nvGrpSpPr>
        <p:grpSpPr>
          <a:xfrm>
            <a:off x="3454530" y="1811702"/>
            <a:ext cx="465274" cy="465274"/>
            <a:chOff x="10754521" y="5686485"/>
            <a:chExt cx="720000" cy="720000"/>
          </a:xfrm>
        </p:grpSpPr>
        <p:sp>
          <p:nvSpPr>
            <p:cNvPr id="265" name="Google Shape;265;p3"/>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66" name="Google Shape;266;p3"/>
            <p:cNvPicPr preferRelativeResize="0"/>
            <p:nvPr/>
          </p:nvPicPr>
          <p:blipFill rotWithShape="1">
            <a:blip r:embed="rId6">
              <a:alphaModFix/>
            </a:blip>
            <a:srcRect b="0" l="0" r="0" t="0"/>
            <a:stretch/>
          </p:blipFill>
          <p:spPr>
            <a:xfrm>
              <a:off x="10850424" y="5805512"/>
              <a:ext cx="600193" cy="600193"/>
            </a:xfrm>
            <a:prstGeom prst="ellipse">
              <a:avLst/>
            </a:prstGeom>
            <a:noFill/>
            <a:ln>
              <a:noFill/>
            </a:ln>
          </p:spPr>
        </p:pic>
      </p:grpSp>
      <p:grpSp>
        <p:nvGrpSpPr>
          <p:cNvPr id="267" name="Google Shape;267;p3"/>
          <p:cNvGrpSpPr/>
          <p:nvPr/>
        </p:nvGrpSpPr>
        <p:grpSpPr>
          <a:xfrm>
            <a:off x="6164328" y="3216395"/>
            <a:ext cx="465274" cy="465274"/>
            <a:chOff x="10754521" y="5686485"/>
            <a:chExt cx="720000" cy="720000"/>
          </a:xfrm>
        </p:grpSpPr>
        <p:sp>
          <p:nvSpPr>
            <p:cNvPr id="268" name="Google Shape;268;p3"/>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69" name="Google Shape;269;p3"/>
            <p:cNvPicPr preferRelativeResize="0"/>
            <p:nvPr/>
          </p:nvPicPr>
          <p:blipFill rotWithShape="1">
            <a:blip r:embed="rId6">
              <a:alphaModFix/>
            </a:blip>
            <a:srcRect b="0" l="0" r="0" t="0"/>
            <a:stretch/>
          </p:blipFill>
          <p:spPr>
            <a:xfrm>
              <a:off x="10850424" y="5805512"/>
              <a:ext cx="600193" cy="600193"/>
            </a:xfrm>
            <a:prstGeom prst="ellipse">
              <a:avLst/>
            </a:prstGeom>
            <a:noFill/>
            <a:ln>
              <a:noFill/>
            </a:ln>
          </p:spPr>
        </p:pic>
      </p:grpSp>
      <p:grpSp>
        <p:nvGrpSpPr>
          <p:cNvPr id="270" name="Google Shape;270;p3"/>
          <p:cNvGrpSpPr/>
          <p:nvPr/>
        </p:nvGrpSpPr>
        <p:grpSpPr>
          <a:xfrm>
            <a:off x="8040454" y="2743640"/>
            <a:ext cx="465274" cy="465274"/>
            <a:chOff x="10754521" y="5686485"/>
            <a:chExt cx="720000" cy="720000"/>
          </a:xfrm>
        </p:grpSpPr>
        <p:sp>
          <p:nvSpPr>
            <p:cNvPr id="271" name="Google Shape;271;p3"/>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72" name="Google Shape;272;p3"/>
            <p:cNvPicPr preferRelativeResize="0"/>
            <p:nvPr/>
          </p:nvPicPr>
          <p:blipFill rotWithShape="1">
            <a:blip r:embed="rId6">
              <a:alphaModFix/>
            </a:blip>
            <a:srcRect b="0" l="0" r="0" t="0"/>
            <a:stretch/>
          </p:blipFill>
          <p:spPr>
            <a:xfrm>
              <a:off x="10850424" y="5805512"/>
              <a:ext cx="600193" cy="600193"/>
            </a:xfrm>
            <a:prstGeom prst="ellipse">
              <a:avLst/>
            </a:prstGeom>
            <a:noFill/>
            <a:ln>
              <a:noFill/>
            </a:ln>
          </p:spPr>
        </p:pic>
      </p:grpSp>
      <p:grpSp>
        <p:nvGrpSpPr>
          <p:cNvPr id="273" name="Google Shape;273;p3"/>
          <p:cNvGrpSpPr/>
          <p:nvPr/>
        </p:nvGrpSpPr>
        <p:grpSpPr>
          <a:xfrm>
            <a:off x="5129915" y="4367460"/>
            <a:ext cx="465274" cy="465274"/>
            <a:chOff x="10754521" y="5686485"/>
            <a:chExt cx="720000" cy="720000"/>
          </a:xfrm>
        </p:grpSpPr>
        <p:sp>
          <p:nvSpPr>
            <p:cNvPr id="274" name="Google Shape;274;p3"/>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75" name="Google Shape;275;p3"/>
            <p:cNvPicPr preferRelativeResize="0"/>
            <p:nvPr/>
          </p:nvPicPr>
          <p:blipFill rotWithShape="1">
            <a:blip r:embed="rId6">
              <a:alphaModFix/>
            </a:blip>
            <a:srcRect b="0" l="0" r="0" t="0"/>
            <a:stretch/>
          </p:blipFill>
          <p:spPr>
            <a:xfrm>
              <a:off x="10850424" y="5805512"/>
              <a:ext cx="600193" cy="600193"/>
            </a:xfrm>
            <a:prstGeom prst="ellipse">
              <a:avLst/>
            </a:prstGeom>
            <a:noFill/>
            <a:ln>
              <a:noFill/>
            </a:ln>
          </p:spPr>
        </p:pic>
      </p:grpSp>
      <p:grpSp>
        <p:nvGrpSpPr>
          <p:cNvPr id="276" name="Google Shape;276;p3"/>
          <p:cNvGrpSpPr/>
          <p:nvPr/>
        </p:nvGrpSpPr>
        <p:grpSpPr>
          <a:xfrm>
            <a:off x="10907160" y="1593348"/>
            <a:ext cx="540000" cy="540000"/>
            <a:chOff x="10754521" y="5686485"/>
            <a:chExt cx="720000" cy="720000"/>
          </a:xfrm>
        </p:grpSpPr>
        <p:sp>
          <p:nvSpPr>
            <p:cNvPr id="277" name="Google Shape;277;p3"/>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278" name="Google Shape;278;p3"/>
            <p:cNvPicPr preferRelativeResize="0"/>
            <p:nvPr/>
          </p:nvPicPr>
          <p:blipFill rotWithShape="1">
            <a:blip r:embed="rId6">
              <a:alphaModFix/>
            </a:blip>
            <a:srcRect b="0" l="0" r="0" t="0"/>
            <a:stretch/>
          </p:blipFill>
          <p:spPr>
            <a:xfrm>
              <a:off x="10850424" y="5805512"/>
              <a:ext cx="600193" cy="600193"/>
            </a:xfrm>
            <a:prstGeom prst="ellipse">
              <a:avLst/>
            </a:prstGeom>
            <a:noFill/>
            <a:ln>
              <a:noFill/>
            </a:ln>
          </p:spPr>
        </p:pic>
      </p:grpSp>
      <p:sp>
        <p:nvSpPr>
          <p:cNvPr id="279" name="Google Shape;279;p3"/>
          <p:cNvSpPr txBox="1"/>
          <p:nvPr/>
        </p:nvSpPr>
        <p:spPr>
          <a:xfrm>
            <a:off x="10423323" y="2189268"/>
            <a:ext cx="1420560"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Posidonia oceanica</a:t>
            </a:r>
            <a:endParaRPr b="1" i="1" sz="1200">
              <a:solidFill>
                <a:schemeClr val="dk1"/>
              </a:solidFill>
              <a:latin typeface="Calibri"/>
              <a:ea typeface="Calibri"/>
              <a:cs typeface="Calibri"/>
              <a:sym typeface="Calibri"/>
            </a:endParaRPr>
          </a:p>
        </p:txBody>
      </p:sp>
      <p:sp>
        <p:nvSpPr>
          <p:cNvPr id="280" name="Google Shape;280;p3"/>
          <p:cNvSpPr txBox="1"/>
          <p:nvPr>
            <p:ph idx="1" type="subTitle"/>
          </p:nvPr>
        </p:nvSpPr>
        <p:spPr>
          <a:xfrm>
            <a:off x="-65988" y="5534557"/>
            <a:ext cx="11981468"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b="1" lang="it-IT"/>
              <a:t>Global overview</a:t>
            </a:r>
            <a:endParaRPr b="1"/>
          </a:p>
          <a:p>
            <a:pPr indent="0" lvl="0" marL="0" rtl="0" algn="ctr">
              <a:lnSpc>
                <a:spcPct val="90000"/>
              </a:lnSpc>
              <a:spcBef>
                <a:spcPts val="1000"/>
              </a:spcBef>
              <a:spcAft>
                <a:spcPts val="0"/>
              </a:spcAft>
              <a:buClr>
                <a:schemeClr val="dk1"/>
              </a:buClr>
              <a:buSzPts val="2400"/>
              <a:buNone/>
            </a:pPr>
            <a:r>
              <a:rPr lang="it-IT" sz="2400"/>
              <a:t>Attività di monitoraggio NBFC </a:t>
            </a:r>
            <a:r>
              <a:rPr b="1" lang="it-IT" sz="2400"/>
              <a:t>armonizzata e congiunta tra gruppi di ricercatori + coinvolgimento di gruppi target portatori di interessi</a:t>
            </a:r>
            <a:endParaRPr b="1"/>
          </a:p>
        </p:txBody>
      </p:sp>
      <p:grpSp>
        <p:nvGrpSpPr>
          <p:cNvPr id="281" name="Google Shape;281;p3"/>
          <p:cNvGrpSpPr/>
          <p:nvPr/>
        </p:nvGrpSpPr>
        <p:grpSpPr>
          <a:xfrm>
            <a:off x="2888717" y="1786507"/>
            <a:ext cx="504000" cy="504000"/>
            <a:chOff x="10952413" y="3538389"/>
            <a:chExt cx="767655" cy="767655"/>
          </a:xfrm>
        </p:grpSpPr>
        <p:sp>
          <p:nvSpPr>
            <p:cNvPr id="282" name="Google Shape;282;p3"/>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283" name="Google Shape;283;p3"/>
            <p:cNvPicPr preferRelativeResize="0"/>
            <p:nvPr/>
          </p:nvPicPr>
          <p:blipFill rotWithShape="1">
            <a:blip r:embed="rId7">
              <a:alphaModFix/>
            </a:blip>
            <a:srcRect b="0" l="0" r="0" t="0"/>
            <a:stretch/>
          </p:blipFill>
          <p:spPr>
            <a:xfrm>
              <a:off x="10952413" y="3538389"/>
              <a:ext cx="767655" cy="767655"/>
            </a:xfrm>
            <a:prstGeom prst="rect">
              <a:avLst/>
            </a:prstGeom>
            <a:noFill/>
            <a:ln>
              <a:noFill/>
            </a:ln>
          </p:spPr>
        </p:pic>
      </p:grpSp>
      <p:grpSp>
        <p:nvGrpSpPr>
          <p:cNvPr id="284" name="Google Shape;284;p3"/>
          <p:cNvGrpSpPr/>
          <p:nvPr/>
        </p:nvGrpSpPr>
        <p:grpSpPr>
          <a:xfrm>
            <a:off x="5613695" y="3221413"/>
            <a:ext cx="504000" cy="504000"/>
            <a:chOff x="10952413" y="3538389"/>
            <a:chExt cx="767655" cy="767655"/>
          </a:xfrm>
        </p:grpSpPr>
        <p:sp>
          <p:nvSpPr>
            <p:cNvPr id="285" name="Google Shape;285;p3"/>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286" name="Google Shape;286;p3"/>
            <p:cNvPicPr preferRelativeResize="0"/>
            <p:nvPr/>
          </p:nvPicPr>
          <p:blipFill rotWithShape="1">
            <a:blip r:embed="rId7">
              <a:alphaModFix/>
            </a:blip>
            <a:srcRect b="0" l="0" r="0" t="0"/>
            <a:stretch/>
          </p:blipFill>
          <p:spPr>
            <a:xfrm>
              <a:off x="10952413" y="3538389"/>
              <a:ext cx="767655" cy="767655"/>
            </a:xfrm>
            <a:prstGeom prst="rect">
              <a:avLst/>
            </a:prstGeom>
            <a:noFill/>
            <a:ln>
              <a:noFill/>
            </a:ln>
          </p:spPr>
        </p:pic>
      </p:grpSp>
      <p:grpSp>
        <p:nvGrpSpPr>
          <p:cNvPr id="287" name="Google Shape;287;p3"/>
          <p:cNvGrpSpPr/>
          <p:nvPr/>
        </p:nvGrpSpPr>
        <p:grpSpPr>
          <a:xfrm>
            <a:off x="4561774" y="4346416"/>
            <a:ext cx="504000" cy="504000"/>
            <a:chOff x="10952413" y="3538389"/>
            <a:chExt cx="767655" cy="767655"/>
          </a:xfrm>
        </p:grpSpPr>
        <p:sp>
          <p:nvSpPr>
            <p:cNvPr id="288" name="Google Shape;288;p3"/>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289" name="Google Shape;289;p3"/>
            <p:cNvPicPr preferRelativeResize="0"/>
            <p:nvPr/>
          </p:nvPicPr>
          <p:blipFill rotWithShape="1">
            <a:blip r:embed="rId7">
              <a:alphaModFix/>
            </a:blip>
            <a:srcRect b="0" l="0" r="0" t="0"/>
            <a:stretch/>
          </p:blipFill>
          <p:spPr>
            <a:xfrm>
              <a:off x="10952413" y="3538389"/>
              <a:ext cx="767655" cy="767655"/>
            </a:xfrm>
            <a:prstGeom prst="rect">
              <a:avLst/>
            </a:prstGeom>
            <a:noFill/>
            <a:ln>
              <a:noFill/>
            </a:ln>
          </p:spPr>
        </p:pic>
      </p:grpSp>
      <p:sp>
        <p:nvSpPr>
          <p:cNvPr id="290" name="Google Shape;290;p3"/>
          <p:cNvSpPr txBox="1"/>
          <p:nvPr/>
        </p:nvSpPr>
        <p:spPr>
          <a:xfrm>
            <a:off x="10722061" y="3121256"/>
            <a:ext cx="1032996"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Coralligeno</a:t>
            </a:r>
            <a:endParaRPr b="1" i="1" sz="1200">
              <a:solidFill>
                <a:schemeClr val="dk1"/>
              </a:solidFill>
              <a:latin typeface="Calibri"/>
              <a:ea typeface="Calibri"/>
              <a:cs typeface="Calibri"/>
              <a:sym typeface="Calibri"/>
            </a:endParaRPr>
          </a:p>
        </p:txBody>
      </p:sp>
      <p:grpSp>
        <p:nvGrpSpPr>
          <p:cNvPr id="291" name="Google Shape;291;p3"/>
          <p:cNvGrpSpPr/>
          <p:nvPr/>
        </p:nvGrpSpPr>
        <p:grpSpPr>
          <a:xfrm>
            <a:off x="10934159" y="2534629"/>
            <a:ext cx="540000" cy="540000"/>
            <a:chOff x="10952413" y="3538389"/>
            <a:chExt cx="767655" cy="767655"/>
          </a:xfrm>
        </p:grpSpPr>
        <p:sp>
          <p:nvSpPr>
            <p:cNvPr id="292" name="Google Shape;292;p3"/>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293" name="Google Shape;293;p3"/>
            <p:cNvPicPr preferRelativeResize="0"/>
            <p:nvPr/>
          </p:nvPicPr>
          <p:blipFill rotWithShape="1">
            <a:blip r:embed="rId7">
              <a:alphaModFix/>
            </a:blip>
            <a:srcRect b="0" l="0" r="0" t="0"/>
            <a:stretch/>
          </p:blipFill>
          <p:spPr>
            <a:xfrm>
              <a:off x="10952413" y="3538389"/>
              <a:ext cx="767655" cy="767655"/>
            </a:xfrm>
            <a:prstGeom prst="rect">
              <a:avLst/>
            </a:prstGeom>
            <a:noFill/>
            <a:ln>
              <a:noFill/>
            </a:ln>
          </p:spPr>
        </p:pic>
      </p:grpSp>
      <p:sp>
        <p:nvSpPr>
          <p:cNvPr id="294" name="Google Shape;294;p3"/>
          <p:cNvSpPr txBox="1"/>
          <p:nvPr/>
        </p:nvSpPr>
        <p:spPr>
          <a:xfrm>
            <a:off x="10722061" y="4050194"/>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Fauna ittica</a:t>
            </a:r>
            <a:endParaRPr b="1" i="1" sz="1200">
              <a:solidFill>
                <a:schemeClr val="dk1"/>
              </a:solidFill>
              <a:latin typeface="Calibri"/>
              <a:ea typeface="Calibri"/>
              <a:cs typeface="Calibri"/>
              <a:sym typeface="Calibri"/>
            </a:endParaRPr>
          </a:p>
        </p:txBody>
      </p:sp>
      <p:grpSp>
        <p:nvGrpSpPr>
          <p:cNvPr id="295" name="Google Shape;295;p3"/>
          <p:cNvGrpSpPr/>
          <p:nvPr/>
        </p:nvGrpSpPr>
        <p:grpSpPr>
          <a:xfrm>
            <a:off x="4080825" y="4281260"/>
            <a:ext cx="488080" cy="609059"/>
            <a:chOff x="11011522" y="3397244"/>
            <a:chExt cx="819875" cy="1023089"/>
          </a:xfrm>
        </p:grpSpPr>
        <p:grpSp>
          <p:nvGrpSpPr>
            <p:cNvPr id="296" name="Google Shape;296;p3"/>
            <p:cNvGrpSpPr/>
            <p:nvPr/>
          </p:nvGrpSpPr>
          <p:grpSpPr>
            <a:xfrm>
              <a:off x="11011523" y="3397244"/>
              <a:ext cx="819874" cy="928116"/>
              <a:chOff x="10978252" y="3401901"/>
              <a:chExt cx="780832" cy="883920"/>
            </a:xfrm>
          </p:grpSpPr>
          <p:sp>
            <p:nvSpPr>
              <p:cNvPr id="297" name="Google Shape;297;p3"/>
              <p:cNvSpPr/>
              <p:nvPr/>
            </p:nvSpPr>
            <p:spPr>
              <a:xfrm>
                <a:off x="10990668" y="3565821"/>
                <a:ext cx="720000" cy="720000"/>
              </a:xfrm>
              <a:prstGeom prst="ellipse">
                <a:avLst/>
              </a:prstGeom>
              <a:solidFill>
                <a:schemeClr val="accent1"/>
              </a:solidFill>
              <a:ln cap="flat" cmpd="sng" w="1905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Fish with solid fill" id="298" name="Google Shape;298;p3"/>
              <p:cNvPicPr preferRelativeResize="0"/>
              <p:nvPr/>
            </p:nvPicPr>
            <p:blipFill rotWithShape="1">
              <a:blip r:embed="rId8">
                <a:alphaModFix/>
              </a:blip>
              <a:srcRect b="0" l="0" r="0" t="0"/>
              <a:stretch/>
            </p:blipFill>
            <p:spPr>
              <a:xfrm rot="-529456">
                <a:off x="11026668" y="3450317"/>
                <a:ext cx="684000" cy="684000"/>
              </a:xfrm>
              <a:prstGeom prst="rect">
                <a:avLst/>
              </a:prstGeom>
              <a:noFill/>
              <a:ln>
                <a:noFill/>
              </a:ln>
            </p:spPr>
          </p:pic>
        </p:grpSp>
        <p:pic>
          <p:nvPicPr>
            <p:cNvPr descr="Crab with solid fill" id="299" name="Google Shape;299;p3"/>
            <p:cNvPicPr preferRelativeResize="0"/>
            <p:nvPr/>
          </p:nvPicPr>
          <p:blipFill rotWithShape="1">
            <a:blip r:embed="rId9">
              <a:alphaModFix/>
            </a:blip>
            <a:srcRect b="0" l="0" r="0" t="0"/>
            <a:stretch/>
          </p:blipFill>
          <p:spPr>
            <a:xfrm>
              <a:off x="11423944" y="3947360"/>
              <a:ext cx="356616" cy="356616"/>
            </a:xfrm>
            <a:prstGeom prst="rect">
              <a:avLst/>
            </a:prstGeom>
            <a:noFill/>
            <a:ln>
              <a:noFill/>
            </a:ln>
          </p:spPr>
        </p:pic>
        <p:pic>
          <p:nvPicPr>
            <p:cNvPr descr="Conch with solid fill" id="300" name="Google Shape;300;p3"/>
            <p:cNvPicPr preferRelativeResize="0"/>
            <p:nvPr/>
          </p:nvPicPr>
          <p:blipFill rotWithShape="1">
            <a:blip r:embed="rId10">
              <a:alphaModFix/>
            </a:blip>
            <a:srcRect b="0" l="0" r="0" t="0"/>
            <a:stretch/>
          </p:blipFill>
          <p:spPr>
            <a:xfrm rot="-1763284">
              <a:off x="11076689" y="3995166"/>
              <a:ext cx="360000" cy="360000"/>
            </a:xfrm>
            <a:prstGeom prst="rect">
              <a:avLst/>
            </a:prstGeom>
            <a:noFill/>
            <a:ln>
              <a:noFill/>
            </a:ln>
          </p:spPr>
        </p:pic>
      </p:grpSp>
      <p:grpSp>
        <p:nvGrpSpPr>
          <p:cNvPr id="301" name="Google Shape;301;p3"/>
          <p:cNvGrpSpPr/>
          <p:nvPr/>
        </p:nvGrpSpPr>
        <p:grpSpPr>
          <a:xfrm>
            <a:off x="10977867" y="3366050"/>
            <a:ext cx="546583" cy="690267"/>
            <a:chOff x="11011522" y="3397244"/>
            <a:chExt cx="819875" cy="1023089"/>
          </a:xfrm>
        </p:grpSpPr>
        <p:grpSp>
          <p:nvGrpSpPr>
            <p:cNvPr id="302" name="Google Shape;302;p3"/>
            <p:cNvGrpSpPr/>
            <p:nvPr/>
          </p:nvGrpSpPr>
          <p:grpSpPr>
            <a:xfrm>
              <a:off x="11011523" y="3397244"/>
              <a:ext cx="819874" cy="928116"/>
              <a:chOff x="10978252" y="3401901"/>
              <a:chExt cx="780832" cy="883920"/>
            </a:xfrm>
          </p:grpSpPr>
          <p:sp>
            <p:nvSpPr>
              <p:cNvPr id="303" name="Google Shape;303;p3"/>
              <p:cNvSpPr/>
              <p:nvPr/>
            </p:nvSpPr>
            <p:spPr>
              <a:xfrm>
                <a:off x="10990668" y="3565821"/>
                <a:ext cx="720000" cy="720000"/>
              </a:xfrm>
              <a:prstGeom prst="ellipse">
                <a:avLst/>
              </a:prstGeom>
              <a:solidFill>
                <a:schemeClr val="accent1"/>
              </a:solidFill>
              <a:ln cap="flat" cmpd="sng" w="1905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Fish with solid fill" id="304" name="Google Shape;304;p3"/>
              <p:cNvPicPr preferRelativeResize="0"/>
              <p:nvPr/>
            </p:nvPicPr>
            <p:blipFill rotWithShape="1">
              <a:blip r:embed="rId8">
                <a:alphaModFix/>
              </a:blip>
              <a:srcRect b="0" l="0" r="0" t="0"/>
              <a:stretch/>
            </p:blipFill>
            <p:spPr>
              <a:xfrm rot="-529456">
                <a:off x="11026668" y="3450317"/>
                <a:ext cx="684000" cy="684000"/>
              </a:xfrm>
              <a:prstGeom prst="rect">
                <a:avLst/>
              </a:prstGeom>
              <a:noFill/>
              <a:ln>
                <a:noFill/>
              </a:ln>
            </p:spPr>
          </p:pic>
        </p:grpSp>
        <p:pic>
          <p:nvPicPr>
            <p:cNvPr descr="Crab with solid fill" id="305" name="Google Shape;305;p3"/>
            <p:cNvPicPr preferRelativeResize="0"/>
            <p:nvPr/>
          </p:nvPicPr>
          <p:blipFill rotWithShape="1">
            <a:blip r:embed="rId9">
              <a:alphaModFix/>
            </a:blip>
            <a:srcRect b="0" l="0" r="0" t="0"/>
            <a:stretch/>
          </p:blipFill>
          <p:spPr>
            <a:xfrm>
              <a:off x="11423944" y="3947360"/>
              <a:ext cx="356616" cy="356616"/>
            </a:xfrm>
            <a:prstGeom prst="rect">
              <a:avLst/>
            </a:prstGeom>
            <a:noFill/>
            <a:ln>
              <a:noFill/>
            </a:ln>
          </p:spPr>
        </p:pic>
        <p:pic>
          <p:nvPicPr>
            <p:cNvPr descr="Conch with solid fill" id="306" name="Google Shape;306;p3"/>
            <p:cNvPicPr preferRelativeResize="0"/>
            <p:nvPr/>
          </p:nvPicPr>
          <p:blipFill rotWithShape="1">
            <a:blip r:embed="rId10">
              <a:alphaModFix/>
            </a:blip>
            <a:srcRect b="0" l="0" r="0" t="0"/>
            <a:stretch/>
          </p:blipFill>
          <p:spPr>
            <a:xfrm rot="-1763284">
              <a:off x="11076689" y="3995166"/>
              <a:ext cx="360000" cy="360000"/>
            </a:xfrm>
            <a:prstGeom prst="rect">
              <a:avLst/>
            </a:prstGeom>
            <a:noFill/>
            <a:ln>
              <a:noFill/>
            </a:ln>
          </p:spPr>
        </p:pic>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4"/>
          <p:cNvSpPr txBox="1"/>
          <p:nvPr>
            <p:ph type="title"/>
          </p:nvPr>
        </p:nvSpPr>
        <p:spPr>
          <a:xfrm>
            <a:off x="129464" y="59515"/>
            <a:ext cx="10489241"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2800"/>
              <a:buFont typeface="Play"/>
              <a:buNone/>
            </a:pPr>
            <a:r>
              <a:rPr lang="it-IT" sz="2800"/>
              <a:t>Attività di monitoraggio NBFC </a:t>
            </a:r>
            <a:r>
              <a:rPr b="1" lang="it-IT" sz="2800"/>
              <a:t>armonizzata e congiunta tra gruppi di ricercatori + coinvolgimento di gruppi target portatori di interessi</a:t>
            </a:r>
            <a:endParaRPr b="1" sz="2800"/>
          </a:p>
        </p:txBody>
      </p:sp>
      <p:sp>
        <p:nvSpPr>
          <p:cNvPr id="312" name="Google Shape;312;p4"/>
          <p:cNvSpPr txBox="1"/>
          <p:nvPr/>
        </p:nvSpPr>
        <p:spPr>
          <a:xfrm>
            <a:off x="1554472" y="2337389"/>
            <a:ext cx="10296145" cy="60753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Aggiornare l’informazione disponibile rispetto alla distribuzione storica e attuale, lo stato riproduttivo, la biodiversità associata. </a:t>
            </a:r>
            <a:endParaRPr sz="1600">
              <a:solidFill>
                <a:schemeClr val="dk1"/>
              </a:solidFill>
              <a:latin typeface="Calibri"/>
              <a:ea typeface="Calibri"/>
              <a:cs typeface="Calibri"/>
              <a:sym typeface="Calibri"/>
            </a:endParaRPr>
          </a:p>
        </p:txBody>
      </p:sp>
      <p:sp>
        <p:nvSpPr>
          <p:cNvPr id="313" name="Google Shape;313;p4"/>
          <p:cNvSpPr txBox="1"/>
          <p:nvPr/>
        </p:nvSpPr>
        <p:spPr>
          <a:xfrm>
            <a:off x="-7328" y="1229949"/>
            <a:ext cx="9107424" cy="607539"/>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a:solidFill>
                  <a:schemeClr val="accent2"/>
                </a:solidFill>
                <a:latin typeface="Arial"/>
                <a:ea typeface="Arial"/>
                <a:cs typeface="Arial"/>
                <a:sym typeface="Arial"/>
              </a:rPr>
              <a:t>REFERENTI </a:t>
            </a:r>
            <a:r>
              <a:rPr b="1" lang="it-IT" sz="1600" u="sng">
                <a:solidFill>
                  <a:schemeClr val="accent2"/>
                </a:solidFill>
                <a:latin typeface="Calibri"/>
                <a:ea typeface="Calibri"/>
                <a:cs typeface="Calibri"/>
                <a:sym typeface="Calibri"/>
                <a:hlinkClick r:id="rId3">
                  <a:extLst>
                    <a:ext uri="{A12FA001-AC4F-418D-AE19-62706E023703}">
                      <ahyp:hlinkClr val="tx"/>
                    </a:ext>
                  </a:extLst>
                </a:hlinkClick>
              </a:rPr>
              <a:t>erika.fabbrizzi@unina.it</a:t>
            </a:r>
            <a:r>
              <a:rPr b="1" lang="it-IT" sz="1600" u="sng">
                <a:solidFill>
                  <a:schemeClr val="accent2"/>
                </a:solidFill>
                <a:latin typeface="Calibri"/>
                <a:ea typeface="Calibri"/>
                <a:cs typeface="Calibri"/>
                <a:sym typeface="Calibri"/>
              </a:rPr>
              <a:t>; francesco.mancuso@unipa.it ; </a:t>
            </a:r>
            <a:r>
              <a:rPr b="1" lang="it-IT" sz="1600" u="sng">
                <a:solidFill>
                  <a:schemeClr val="accent2"/>
                </a:solidFill>
                <a:latin typeface="Calibri"/>
                <a:ea typeface="Calibri"/>
                <a:cs typeface="Calibri"/>
                <a:sym typeface="Calibri"/>
                <a:hlinkClick r:id="rId4">
                  <a:extLst>
                    <a:ext uri="{A12FA001-AC4F-418D-AE19-62706E023703}">
                      <ahyp:hlinkClr val="tx"/>
                    </a:ext>
                  </a:extLst>
                </a:hlinkClick>
              </a:rPr>
              <a:t>mariachiara.chiantore@unige.it</a:t>
            </a:r>
            <a:endParaRPr b="1" sz="1600" u="sng">
              <a:solidFill>
                <a:schemeClr val="accent2"/>
              </a:solidFill>
              <a:latin typeface="Calibri"/>
              <a:ea typeface="Calibri"/>
              <a:cs typeface="Calibri"/>
              <a:sym typeface="Calibri"/>
            </a:endParaRPr>
          </a:p>
          <a:p>
            <a:pPr indent="0" lvl="0" marL="0" marR="0" rtl="0" algn="l">
              <a:lnSpc>
                <a:spcPct val="107000"/>
              </a:lnSpc>
              <a:spcBef>
                <a:spcPts val="0"/>
              </a:spcBef>
              <a:spcAft>
                <a:spcPts val="0"/>
              </a:spcAft>
              <a:buNone/>
            </a:pPr>
            <a:r>
              <a:rPr lang="it-IT" sz="1600" u="sng">
                <a:solidFill>
                  <a:srgbClr val="0563C1"/>
                </a:solidFill>
                <a:latin typeface="Calibri"/>
                <a:ea typeface="Calibri"/>
                <a:cs typeface="Calibri"/>
                <a:sym typeface="Calibri"/>
                <a:hlinkClick r:id="rId5">
                  <a:extLst>
                    <a:ext uri="{A12FA001-AC4F-418D-AE19-62706E023703}">
                      <ahyp:hlinkClr val="tx"/>
                    </a:ext>
                  </a:extLst>
                </a:hlinkClick>
              </a:rPr>
              <a:t>simonetta.fraschetti@unina.it</a:t>
            </a:r>
            <a:r>
              <a:rPr lang="it-IT" sz="1600" u="sng">
                <a:solidFill>
                  <a:srgbClr val="0563C1"/>
                </a:solidFill>
                <a:latin typeface="Calibri"/>
                <a:ea typeface="Calibri"/>
                <a:cs typeface="Calibri"/>
                <a:sym typeface="Calibri"/>
              </a:rPr>
              <a:t>; f.rindi@univpm.it</a:t>
            </a:r>
            <a:endParaRPr sz="1600">
              <a:solidFill>
                <a:schemeClr val="dk1"/>
              </a:solidFill>
              <a:latin typeface="Calibri"/>
              <a:ea typeface="Calibri"/>
              <a:cs typeface="Calibri"/>
              <a:sym typeface="Calibri"/>
            </a:endParaRPr>
          </a:p>
        </p:txBody>
      </p:sp>
      <p:sp>
        <p:nvSpPr>
          <p:cNvPr id="314" name="Google Shape;314;p4"/>
          <p:cNvSpPr txBox="1"/>
          <p:nvPr/>
        </p:nvSpPr>
        <p:spPr>
          <a:xfrm>
            <a:off x="1559254" y="5604235"/>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Campania, Puglia, Liguria, Sicilia, Marche</a:t>
            </a:r>
            <a:endParaRPr sz="1600">
              <a:solidFill>
                <a:schemeClr val="dk1"/>
              </a:solidFill>
              <a:latin typeface="Calibri"/>
              <a:ea typeface="Calibri"/>
              <a:cs typeface="Calibri"/>
              <a:sym typeface="Calibri"/>
            </a:endParaRPr>
          </a:p>
        </p:txBody>
      </p:sp>
      <p:sp>
        <p:nvSpPr>
          <p:cNvPr id="315" name="Google Shape;315;p4"/>
          <p:cNvSpPr txBox="1"/>
          <p:nvPr/>
        </p:nvSpPr>
        <p:spPr>
          <a:xfrm>
            <a:off x="1554474" y="1981963"/>
            <a:ext cx="10296144"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Foreste macroalgali di Cystoseira compressa, sensu latu e/o Ericaria amentacea </a:t>
            </a:r>
            <a:endParaRPr sz="1600">
              <a:solidFill>
                <a:schemeClr val="dk1"/>
              </a:solidFill>
              <a:latin typeface="Arial"/>
              <a:ea typeface="Arial"/>
              <a:cs typeface="Arial"/>
              <a:sym typeface="Arial"/>
            </a:endParaRPr>
          </a:p>
        </p:txBody>
      </p:sp>
      <p:sp>
        <p:nvSpPr>
          <p:cNvPr id="316" name="Google Shape;316;p4"/>
          <p:cNvSpPr txBox="1"/>
          <p:nvPr/>
        </p:nvSpPr>
        <p:spPr>
          <a:xfrm>
            <a:off x="1561800" y="4637723"/>
            <a:ext cx="10389408" cy="871008"/>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Attività congiunta tra ricercatori di diversi gruppi NBFC + di citizen engagement attraverso: diving e subacquei; kayak, snorkelers, stabilimenti balneari, gruppi di studenti presso aree costiere per effettuare il monitoraggio laddove la presenza storica dell’habitat è documentata.</a:t>
            </a:r>
            <a:endParaRPr sz="1600">
              <a:solidFill>
                <a:schemeClr val="dk1"/>
              </a:solidFill>
              <a:latin typeface="Calibri"/>
              <a:ea typeface="Calibri"/>
              <a:cs typeface="Calibri"/>
              <a:sym typeface="Calibri"/>
            </a:endParaRPr>
          </a:p>
        </p:txBody>
      </p:sp>
      <p:sp>
        <p:nvSpPr>
          <p:cNvPr id="317" name="Google Shape;317;p4"/>
          <p:cNvSpPr txBox="1"/>
          <p:nvPr/>
        </p:nvSpPr>
        <p:spPr>
          <a:xfrm>
            <a:off x="-4" y="1981963"/>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318" name="Google Shape;318;p4"/>
          <p:cNvSpPr txBox="1"/>
          <p:nvPr/>
        </p:nvSpPr>
        <p:spPr>
          <a:xfrm>
            <a:off x="-4" y="2442514"/>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319" name="Google Shape;319;p4"/>
          <p:cNvSpPr txBox="1"/>
          <p:nvPr/>
        </p:nvSpPr>
        <p:spPr>
          <a:xfrm>
            <a:off x="0" y="5604235"/>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320" name="Google Shape;320;p4"/>
          <p:cNvSpPr txBox="1"/>
          <p:nvPr/>
        </p:nvSpPr>
        <p:spPr>
          <a:xfrm>
            <a:off x="0" y="4903950"/>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321" name="Google Shape;321;p4"/>
          <p:cNvSpPr txBox="1"/>
          <p:nvPr/>
        </p:nvSpPr>
        <p:spPr>
          <a:xfrm>
            <a:off x="-7328" y="6257153"/>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322" name="Google Shape;322;p4"/>
          <p:cNvSpPr txBox="1"/>
          <p:nvPr/>
        </p:nvSpPr>
        <p:spPr>
          <a:xfrm>
            <a:off x="1547149" y="6240069"/>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Intera settimana</a:t>
            </a:r>
            <a:endParaRPr sz="1600">
              <a:solidFill>
                <a:schemeClr val="dk1"/>
              </a:solidFill>
              <a:latin typeface="Arial"/>
              <a:ea typeface="Arial"/>
              <a:cs typeface="Arial"/>
              <a:sym typeface="Arial"/>
            </a:endParaRPr>
          </a:p>
        </p:txBody>
      </p:sp>
      <p:sp>
        <p:nvSpPr>
          <p:cNvPr id="323" name="Google Shape;323;p4"/>
          <p:cNvSpPr txBox="1"/>
          <p:nvPr/>
        </p:nvSpPr>
        <p:spPr>
          <a:xfrm>
            <a:off x="6620461" y="5901515"/>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324" name="Google Shape;324;p4"/>
          <p:cNvSpPr txBox="1"/>
          <p:nvPr/>
        </p:nvSpPr>
        <p:spPr>
          <a:xfrm>
            <a:off x="8174938" y="5409072"/>
            <a:ext cx="3696006"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Università di Napoli Federico II, Università di Genova (DISTAV); Università di Palermo (DiSTeM; Elab); Dipartimento di Scienze della Vita e dell'Ambiente, Università Politecnica delle Marche </a:t>
            </a:r>
            <a:endParaRPr sz="1600">
              <a:solidFill>
                <a:schemeClr val="dk1"/>
              </a:solidFill>
              <a:latin typeface="Calibri"/>
              <a:ea typeface="Calibri"/>
              <a:cs typeface="Calibri"/>
              <a:sym typeface="Calibri"/>
            </a:endParaRPr>
          </a:p>
        </p:txBody>
      </p:sp>
      <p:sp>
        <p:nvSpPr>
          <p:cNvPr id="325" name="Google Shape;325;p4"/>
          <p:cNvSpPr txBox="1"/>
          <p:nvPr/>
        </p:nvSpPr>
        <p:spPr>
          <a:xfrm>
            <a:off x="-7328" y="3406689"/>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326" name="Google Shape;326;p4"/>
          <p:cNvSpPr txBox="1"/>
          <p:nvPr/>
        </p:nvSpPr>
        <p:spPr>
          <a:xfrm>
            <a:off x="1554472" y="2923880"/>
            <a:ext cx="10296145" cy="1695721"/>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07000"/>
              </a:lnSpc>
              <a:spcBef>
                <a:spcPts val="0"/>
              </a:spcBef>
              <a:spcAft>
                <a:spcPts val="0"/>
              </a:spcAft>
              <a:buClr>
                <a:schemeClr val="dk1"/>
              </a:buClr>
              <a:buSzPts val="1400"/>
              <a:buFont typeface="Calibri"/>
              <a:buAutoNum type="arabicParenR"/>
            </a:pPr>
            <a:r>
              <a:rPr lang="it-IT" sz="1400">
                <a:solidFill>
                  <a:schemeClr val="dk1"/>
                </a:solidFill>
                <a:latin typeface="Calibri"/>
                <a:ea typeface="Calibri"/>
                <a:cs typeface="Calibri"/>
                <a:sym typeface="Calibri"/>
              </a:rPr>
              <a:t>Raccolta di dati sull’occorrenza. L’attività prevede  che venga effettuato un campionamento fotografico su quadrati replicati 50x50 cm (n = 10 quadrati) in siti distanti tra loro almeno 100 metri. </a:t>
            </a:r>
            <a:endParaRPr/>
          </a:p>
          <a:p>
            <a:pPr indent="-342900" lvl="0" marL="342900" marR="0" rtl="0" algn="just">
              <a:lnSpc>
                <a:spcPct val="107000"/>
              </a:lnSpc>
              <a:spcBef>
                <a:spcPts val="0"/>
              </a:spcBef>
              <a:spcAft>
                <a:spcPts val="0"/>
              </a:spcAft>
              <a:buClr>
                <a:schemeClr val="dk1"/>
              </a:buClr>
              <a:buSzPts val="1400"/>
              <a:buFont typeface="Calibri"/>
              <a:buAutoNum type="arabicParenR"/>
            </a:pPr>
            <a:r>
              <a:rPr lang="it-IT" sz="1400">
                <a:solidFill>
                  <a:schemeClr val="dk1"/>
                </a:solidFill>
                <a:latin typeface="Calibri"/>
                <a:ea typeface="Calibri"/>
                <a:cs typeface="Calibri"/>
                <a:sym typeface="Calibri"/>
              </a:rPr>
              <a:t>Misure di morfologia e stato riproduttivo (lunghezza del tallo e delle prime ramificazioni, loro numero, livello di erbivori).</a:t>
            </a:r>
            <a:endParaRPr/>
          </a:p>
          <a:p>
            <a:pPr indent="-342900" lvl="0" marL="342900" marR="0" rtl="0" algn="just">
              <a:lnSpc>
                <a:spcPct val="107000"/>
              </a:lnSpc>
              <a:spcBef>
                <a:spcPts val="0"/>
              </a:spcBef>
              <a:spcAft>
                <a:spcPts val="0"/>
              </a:spcAft>
              <a:buClr>
                <a:schemeClr val="dk1"/>
              </a:buClr>
              <a:buSzPts val="1400"/>
              <a:buFont typeface="Calibri"/>
              <a:buAutoNum type="arabicParenR"/>
            </a:pPr>
            <a:r>
              <a:rPr lang="it-IT" sz="1400">
                <a:solidFill>
                  <a:schemeClr val="dk1"/>
                </a:solidFill>
                <a:latin typeface="Calibri"/>
                <a:ea typeface="Calibri"/>
                <a:cs typeface="Calibri"/>
                <a:sym typeface="Calibri"/>
              </a:rPr>
              <a:t>Quadrato di 30 x 30 cm, con immagini acquisite tramite smartphone: una foto panoramica dall'alto, foto ravvicinate delle varie sezioni e delle specie presenti, nonché immagini dell'habitat generale. Il protocollo include anche una "caccia alle specie" di 10 minuti per documentare la fauna mobile. I dati raccolti (posizione GPS, orario, condizioni meteo, descrizione del substrato) vengono poi caricati su una piattaforma centralizzata e sottoposti a controllo qualità da revisori scientifici.</a:t>
            </a:r>
            <a:endParaRPr/>
          </a:p>
        </p:txBody>
      </p:sp>
      <p:pic>
        <p:nvPicPr>
          <p:cNvPr descr="A group of people holding a science experiment&#10;&#10;AI-generated content may be incorrect." id="327" name="Google Shape;327;p4"/>
          <p:cNvPicPr preferRelativeResize="0"/>
          <p:nvPr/>
        </p:nvPicPr>
        <p:blipFill rotWithShape="1">
          <a:blip r:embed="rId6">
            <a:alphaModFix/>
          </a:blip>
          <a:srcRect b="0" l="0" r="0" t="0"/>
          <a:stretch/>
        </p:blipFill>
        <p:spPr>
          <a:xfrm>
            <a:off x="10748168" y="-6243"/>
            <a:ext cx="1314368" cy="954541"/>
          </a:xfrm>
          <a:prstGeom prst="rect">
            <a:avLst/>
          </a:prstGeom>
          <a:noFill/>
          <a:ln>
            <a:noFill/>
          </a:ln>
        </p:spPr>
      </p:pic>
      <p:sp>
        <p:nvSpPr>
          <p:cNvPr id="328" name="Google Shape;328;p4"/>
          <p:cNvSpPr txBox="1"/>
          <p:nvPr/>
        </p:nvSpPr>
        <p:spPr>
          <a:xfrm>
            <a:off x="10618704" y="877492"/>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329" name="Google Shape;329;p4"/>
          <p:cNvSpPr txBox="1"/>
          <p:nvPr/>
        </p:nvSpPr>
        <p:spPr>
          <a:xfrm>
            <a:off x="10613135" y="1532074"/>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grpSp>
        <p:nvGrpSpPr>
          <p:cNvPr id="330" name="Google Shape;330;p4"/>
          <p:cNvGrpSpPr/>
          <p:nvPr/>
        </p:nvGrpSpPr>
        <p:grpSpPr>
          <a:xfrm>
            <a:off x="9995489" y="1701885"/>
            <a:ext cx="552527" cy="540000"/>
            <a:chOff x="9801511" y="5257801"/>
            <a:chExt cx="736703" cy="720000"/>
          </a:xfrm>
        </p:grpSpPr>
        <p:sp>
          <p:nvSpPr>
            <p:cNvPr id="331" name="Google Shape;331;p4"/>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32" name="Google Shape;332;p4"/>
            <p:cNvPicPr preferRelativeResize="0"/>
            <p:nvPr/>
          </p:nvPicPr>
          <p:blipFill rotWithShape="1">
            <a:blip r:embed="rId7">
              <a:alphaModFix/>
            </a:blip>
            <a:srcRect b="0" l="0" r="0" t="0"/>
            <a:stretch/>
          </p:blipFill>
          <p:spPr>
            <a:xfrm>
              <a:off x="9818214" y="5257801"/>
              <a:ext cx="720000" cy="720000"/>
            </a:xfrm>
            <a:prstGeom prst="rect">
              <a:avLst/>
            </a:prstGeom>
            <a:noFill/>
            <a:ln>
              <a:noFill/>
            </a:ln>
          </p:spPr>
        </p:pic>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pic>
        <p:nvPicPr>
          <p:cNvPr descr="A map of italy with blue lines&#10;&#10;AI-generated content may be incorrect." id="337" name="Google Shape;337;p5"/>
          <p:cNvPicPr preferRelativeResize="0"/>
          <p:nvPr/>
        </p:nvPicPr>
        <p:blipFill rotWithShape="1">
          <a:blip r:embed="rId3">
            <a:alphaModFix/>
          </a:blip>
          <a:srcRect b="0" l="0" r="0" t="0"/>
          <a:stretch/>
        </p:blipFill>
        <p:spPr>
          <a:xfrm>
            <a:off x="2814526" y="0"/>
            <a:ext cx="6562947" cy="6858000"/>
          </a:xfrm>
          <a:prstGeom prst="rect">
            <a:avLst/>
          </a:prstGeom>
          <a:noFill/>
          <a:ln>
            <a:noFill/>
          </a:ln>
        </p:spPr>
      </p:pic>
      <p:sp>
        <p:nvSpPr>
          <p:cNvPr id="338" name="Google Shape;338;p5"/>
          <p:cNvSpPr txBox="1"/>
          <p:nvPr/>
        </p:nvSpPr>
        <p:spPr>
          <a:xfrm>
            <a:off x="10593308" y="4389970"/>
            <a:ext cx="1572512" cy="10156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it-IT" sz="1200">
                <a:solidFill>
                  <a:schemeClr val="dk1"/>
                </a:solidFill>
                <a:latin typeface="Calibri"/>
                <a:ea typeface="Calibri"/>
                <a:cs typeface="Calibri"/>
                <a:sym typeface="Calibri"/>
              </a:rPr>
              <a:t>Foreste macroalgali (Cystoseira compressa, sensu latu e/o Ericaria amentacea) </a:t>
            </a:r>
            <a:endParaRPr b="1" sz="1200">
              <a:solidFill>
                <a:schemeClr val="dk1"/>
              </a:solidFill>
              <a:latin typeface="Calibri"/>
              <a:ea typeface="Calibri"/>
              <a:cs typeface="Calibri"/>
              <a:sym typeface="Calibri"/>
            </a:endParaRPr>
          </a:p>
        </p:txBody>
      </p:sp>
      <p:sp>
        <p:nvSpPr>
          <p:cNvPr id="339" name="Google Shape;339;p5"/>
          <p:cNvSpPr txBox="1"/>
          <p:nvPr/>
        </p:nvSpPr>
        <p:spPr>
          <a:xfrm>
            <a:off x="6534350" y="1450434"/>
            <a:ext cx="2673129"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200">
                <a:solidFill>
                  <a:schemeClr val="dk1"/>
                </a:solidFill>
                <a:latin typeface="Calibri"/>
                <a:ea typeface="Calibri"/>
                <a:cs typeface="Calibri"/>
                <a:sym typeface="Calibri"/>
              </a:rPr>
              <a:t>Dipartimento di Scienze della Vita e dell'Ambiente, Università Politecnica delle Marche </a:t>
            </a:r>
            <a:endParaRPr/>
          </a:p>
          <a:p>
            <a:pPr indent="0" lvl="0" marL="0" marR="0" rtl="0" algn="l">
              <a:spcBef>
                <a:spcPts val="0"/>
              </a:spcBef>
              <a:spcAft>
                <a:spcPts val="0"/>
              </a:spcAft>
              <a:buNone/>
            </a:pPr>
            <a:r>
              <a:rPr lang="it-IT" sz="1200" u="sng">
                <a:solidFill>
                  <a:srgbClr val="0563C1"/>
                </a:solidFill>
                <a:latin typeface="Calibri"/>
                <a:ea typeface="Calibri"/>
                <a:cs typeface="Calibri"/>
                <a:sym typeface="Calibri"/>
              </a:rPr>
              <a:t>f.rindi@univpm.it</a:t>
            </a:r>
            <a:endParaRPr b="1" sz="1200">
              <a:solidFill>
                <a:schemeClr val="dk1"/>
              </a:solidFill>
              <a:latin typeface="Calibri"/>
              <a:ea typeface="Calibri"/>
              <a:cs typeface="Calibri"/>
              <a:sym typeface="Calibri"/>
            </a:endParaRPr>
          </a:p>
        </p:txBody>
      </p:sp>
      <p:sp>
        <p:nvSpPr>
          <p:cNvPr id="340" name="Google Shape;340;p5"/>
          <p:cNvSpPr txBox="1"/>
          <p:nvPr/>
        </p:nvSpPr>
        <p:spPr>
          <a:xfrm>
            <a:off x="4787721" y="3439731"/>
            <a:ext cx="2297613"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Napoli Federico II</a:t>
            </a:r>
            <a:endParaRPr/>
          </a:p>
          <a:p>
            <a:pPr indent="0" lvl="0" marL="0" marR="0" rtl="0" algn="r">
              <a:spcBef>
                <a:spcPts val="0"/>
              </a:spcBef>
              <a:spcAft>
                <a:spcPts val="0"/>
              </a:spcAft>
              <a:buNone/>
            </a:pPr>
            <a:r>
              <a:rPr lang="it-IT" sz="1200" u="sng">
                <a:solidFill>
                  <a:srgbClr val="0563C1"/>
                </a:solidFill>
                <a:latin typeface="Calibri"/>
                <a:ea typeface="Calibri"/>
                <a:cs typeface="Calibri"/>
                <a:sym typeface="Calibri"/>
                <a:hlinkClick r:id="rId4">
                  <a:extLst>
                    <a:ext uri="{A12FA001-AC4F-418D-AE19-62706E023703}">
                      <ahyp:hlinkClr val="tx"/>
                    </a:ext>
                  </a:extLst>
                </a:hlinkClick>
              </a:rPr>
              <a:t>simonetta.fraschetti@unina.it</a:t>
            </a:r>
            <a:r>
              <a:rPr lang="it-IT" sz="1200" u="sng">
                <a:solidFill>
                  <a:srgbClr val="0563C1"/>
                </a:solidFill>
                <a:latin typeface="Calibri"/>
                <a:ea typeface="Calibri"/>
                <a:cs typeface="Calibri"/>
                <a:sym typeface="Calibri"/>
              </a:rPr>
              <a:t>; </a:t>
            </a:r>
            <a:r>
              <a:rPr lang="it-IT" sz="1200" u="sng">
                <a:solidFill>
                  <a:srgbClr val="0563C1"/>
                </a:solidFill>
                <a:latin typeface="Calibri"/>
                <a:ea typeface="Calibri"/>
                <a:cs typeface="Calibri"/>
                <a:sym typeface="Calibri"/>
                <a:hlinkClick r:id="rId5">
                  <a:extLst>
                    <a:ext uri="{A12FA001-AC4F-418D-AE19-62706E023703}">
                      <ahyp:hlinkClr val="tx"/>
                    </a:ext>
                  </a:extLst>
                </a:hlinkClick>
              </a:rPr>
              <a:t>erika.fabbrizzi@unina.it</a:t>
            </a:r>
            <a:endParaRPr b="1" sz="1200">
              <a:solidFill>
                <a:schemeClr val="dk1"/>
              </a:solidFill>
              <a:latin typeface="Arial"/>
              <a:ea typeface="Arial"/>
              <a:cs typeface="Arial"/>
              <a:sym typeface="Arial"/>
            </a:endParaRPr>
          </a:p>
        </p:txBody>
      </p:sp>
      <p:sp>
        <p:nvSpPr>
          <p:cNvPr id="341" name="Google Shape;341;p5"/>
          <p:cNvSpPr txBox="1"/>
          <p:nvPr/>
        </p:nvSpPr>
        <p:spPr>
          <a:xfrm>
            <a:off x="2182269" y="1894794"/>
            <a:ext cx="229761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200">
                <a:solidFill>
                  <a:schemeClr val="dk1"/>
                </a:solidFill>
                <a:latin typeface="Calibri"/>
                <a:ea typeface="Calibri"/>
                <a:cs typeface="Calibri"/>
                <a:sym typeface="Calibri"/>
              </a:rPr>
              <a:t>Università di Genova (DISTAV)</a:t>
            </a:r>
            <a:endParaRPr/>
          </a:p>
          <a:p>
            <a:pPr indent="0" lvl="0" marL="0" marR="0" rtl="0" algn="l">
              <a:spcBef>
                <a:spcPts val="0"/>
              </a:spcBef>
              <a:spcAft>
                <a:spcPts val="0"/>
              </a:spcAft>
              <a:buNone/>
            </a:pPr>
            <a:r>
              <a:rPr lang="it-IT" sz="1200" u="sng">
                <a:solidFill>
                  <a:srgbClr val="0563C1"/>
                </a:solidFill>
                <a:latin typeface="Calibri"/>
                <a:ea typeface="Calibri"/>
                <a:cs typeface="Calibri"/>
                <a:sym typeface="Calibri"/>
                <a:hlinkClick r:id="rId6">
                  <a:extLst>
                    <a:ext uri="{A12FA001-AC4F-418D-AE19-62706E023703}">
                      <ahyp:hlinkClr val="tx"/>
                    </a:ext>
                  </a:extLst>
                </a:hlinkClick>
              </a:rPr>
              <a:t>mariachiara.chiantore@unige.it</a:t>
            </a:r>
            <a:endParaRPr b="1" sz="1200">
              <a:solidFill>
                <a:schemeClr val="dk1"/>
              </a:solidFill>
              <a:latin typeface="Arial"/>
              <a:ea typeface="Arial"/>
              <a:cs typeface="Arial"/>
              <a:sym typeface="Arial"/>
            </a:endParaRPr>
          </a:p>
        </p:txBody>
      </p:sp>
      <p:sp>
        <p:nvSpPr>
          <p:cNvPr id="342" name="Google Shape;342;p5"/>
          <p:cNvSpPr txBox="1"/>
          <p:nvPr/>
        </p:nvSpPr>
        <p:spPr>
          <a:xfrm>
            <a:off x="3003748" y="4436137"/>
            <a:ext cx="2602933"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Palermo (DiSTeM; Elab)</a:t>
            </a:r>
            <a:endParaRPr/>
          </a:p>
          <a:p>
            <a:pPr indent="0" lvl="0" marL="0" marR="0" rtl="0" algn="r">
              <a:lnSpc>
                <a:spcPct val="107000"/>
              </a:lnSpc>
              <a:spcBef>
                <a:spcPts val="0"/>
              </a:spcBef>
              <a:spcAft>
                <a:spcPts val="0"/>
              </a:spcAft>
              <a:buNone/>
            </a:pPr>
            <a:r>
              <a:rPr lang="it-IT" sz="1200" u="sng">
                <a:solidFill>
                  <a:srgbClr val="0563C1"/>
                </a:solidFill>
                <a:latin typeface="Calibri"/>
                <a:ea typeface="Calibri"/>
                <a:cs typeface="Calibri"/>
                <a:sym typeface="Calibri"/>
                <a:hlinkClick r:id="rId7">
                  <a:extLst>
                    <a:ext uri="{A12FA001-AC4F-418D-AE19-62706E023703}">
                      <ahyp:hlinkClr val="tx"/>
                    </a:ext>
                  </a:extLst>
                </a:hlinkClick>
              </a:rPr>
              <a:t>francesco.mancuso@unipa.it</a:t>
            </a:r>
            <a:endParaRPr sz="1200">
              <a:solidFill>
                <a:schemeClr val="dk1"/>
              </a:solidFill>
              <a:latin typeface="Calibri"/>
              <a:ea typeface="Calibri"/>
              <a:cs typeface="Calibri"/>
              <a:sym typeface="Calibri"/>
            </a:endParaRPr>
          </a:p>
        </p:txBody>
      </p:sp>
      <p:pic>
        <p:nvPicPr>
          <p:cNvPr descr="A group of people holding a science experiment&#10;&#10;AI-generated content may be incorrect." id="343" name="Google Shape;343;p5"/>
          <p:cNvPicPr preferRelativeResize="0"/>
          <p:nvPr/>
        </p:nvPicPr>
        <p:blipFill rotWithShape="1">
          <a:blip r:embed="rId8">
            <a:alphaModFix/>
          </a:blip>
          <a:srcRect b="0" l="0" r="0" t="0"/>
          <a:stretch/>
        </p:blipFill>
        <p:spPr>
          <a:xfrm>
            <a:off x="10461122" y="785354"/>
            <a:ext cx="1737231" cy="1261639"/>
          </a:xfrm>
          <a:prstGeom prst="rect">
            <a:avLst/>
          </a:prstGeom>
          <a:noFill/>
          <a:ln>
            <a:noFill/>
          </a:ln>
        </p:spPr>
      </p:pic>
      <p:sp>
        <p:nvSpPr>
          <p:cNvPr id="344" name="Google Shape;344;p5"/>
          <p:cNvSpPr txBox="1"/>
          <p:nvPr/>
        </p:nvSpPr>
        <p:spPr>
          <a:xfrm>
            <a:off x="10615913" y="2035754"/>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345" name="Google Shape;345;p5"/>
          <p:cNvSpPr txBox="1"/>
          <p:nvPr/>
        </p:nvSpPr>
        <p:spPr>
          <a:xfrm>
            <a:off x="10610061" y="2690336"/>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grpSp>
        <p:nvGrpSpPr>
          <p:cNvPr id="346" name="Google Shape;346;p5"/>
          <p:cNvGrpSpPr/>
          <p:nvPr/>
        </p:nvGrpSpPr>
        <p:grpSpPr>
          <a:xfrm>
            <a:off x="11040568" y="3634040"/>
            <a:ext cx="736703" cy="720000"/>
            <a:chOff x="9801511" y="5257801"/>
            <a:chExt cx="736703" cy="720000"/>
          </a:xfrm>
        </p:grpSpPr>
        <p:sp>
          <p:nvSpPr>
            <p:cNvPr id="347" name="Google Shape;347;p5"/>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48" name="Google Shape;348;p5"/>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349" name="Google Shape;349;p5"/>
          <p:cNvGrpSpPr/>
          <p:nvPr/>
        </p:nvGrpSpPr>
        <p:grpSpPr>
          <a:xfrm>
            <a:off x="6689851" y="2855656"/>
            <a:ext cx="478858" cy="468000"/>
            <a:chOff x="9801511" y="5257801"/>
            <a:chExt cx="736703" cy="720000"/>
          </a:xfrm>
        </p:grpSpPr>
        <p:sp>
          <p:nvSpPr>
            <p:cNvPr id="350" name="Google Shape;350;p5"/>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51" name="Google Shape;351;p5"/>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352" name="Google Shape;352;p5"/>
          <p:cNvGrpSpPr/>
          <p:nvPr/>
        </p:nvGrpSpPr>
        <p:grpSpPr>
          <a:xfrm>
            <a:off x="7539430" y="2743640"/>
            <a:ext cx="478858" cy="468000"/>
            <a:chOff x="9801511" y="5257801"/>
            <a:chExt cx="736703" cy="720000"/>
          </a:xfrm>
        </p:grpSpPr>
        <p:sp>
          <p:nvSpPr>
            <p:cNvPr id="353" name="Google Shape;353;p5"/>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54" name="Google Shape;354;p5"/>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355" name="Google Shape;355;p5"/>
          <p:cNvGrpSpPr/>
          <p:nvPr/>
        </p:nvGrpSpPr>
        <p:grpSpPr>
          <a:xfrm>
            <a:off x="5856570" y="4155970"/>
            <a:ext cx="478858" cy="468000"/>
            <a:chOff x="9801511" y="5257801"/>
            <a:chExt cx="736703" cy="720000"/>
          </a:xfrm>
        </p:grpSpPr>
        <p:sp>
          <p:nvSpPr>
            <p:cNvPr id="356" name="Google Shape;356;p5"/>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57" name="Google Shape;357;p5"/>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358" name="Google Shape;358;p5"/>
          <p:cNvGrpSpPr/>
          <p:nvPr/>
        </p:nvGrpSpPr>
        <p:grpSpPr>
          <a:xfrm>
            <a:off x="6037024" y="1688342"/>
            <a:ext cx="478858" cy="468000"/>
            <a:chOff x="9801511" y="5257801"/>
            <a:chExt cx="736703" cy="720000"/>
          </a:xfrm>
        </p:grpSpPr>
        <p:sp>
          <p:nvSpPr>
            <p:cNvPr id="359" name="Google Shape;359;p5"/>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60" name="Google Shape;360;p5"/>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grpSp>
        <p:nvGrpSpPr>
          <p:cNvPr id="361" name="Google Shape;361;p5"/>
          <p:cNvGrpSpPr/>
          <p:nvPr/>
        </p:nvGrpSpPr>
        <p:grpSpPr>
          <a:xfrm>
            <a:off x="3889225" y="1397932"/>
            <a:ext cx="478858" cy="468000"/>
            <a:chOff x="9801511" y="5257801"/>
            <a:chExt cx="736703" cy="720000"/>
          </a:xfrm>
        </p:grpSpPr>
        <p:sp>
          <p:nvSpPr>
            <p:cNvPr id="362" name="Google Shape;362;p5"/>
            <p:cNvSpPr/>
            <p:nvPr/>
          </p:nvSpPr>
          <p:spPr>
            <a:xfrm>
              <a:off x="9801511" y="5257801"/>
              <a:ext cx="720000" cy="720000"/>
            </a:xfrm>
            <a:prstGeom prst="ellipse">
              <a:avLst/>
            </a:prstGeom>
            <a:solidFill>
              <a:schemeClr val="accent4"/>
            </a:solidFill>
            <a:ln cap="flat" cmpd="sng" w="1905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63" name="Google Shape;363;p5"/>
            <p:cNvPicPr preferRelativeResize="0"/>
            <p:nvPr/>
          </p:nvPicPr>
          <p:blipFill rotWithShape="1">
            <a:blip r:embed="rId9">
              <a:alphaModFix/>
            </a:blip>
            <a:srcRect b="0" l="0" r="0" t="0"/>
            <a:stretch/>
          </p:blipFill>
          <p:spPr>
            <a:xfrm>
              <a:off x="9818214" y="5257801"/>
              <a:ext cx="720000" cy="720000"/>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6"/>
          <p:cNvSpPr txBox="1"/>
          <p:nvPr/>
        </p:nvSpPr>
        <p:spPr>
          <a:xfrm>
            <a:off x="1554476" y="2545224"/>
            <a:ext cx="10296145" cy="60753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Monitorare i fenomeni di sbiancamento delle foglie per comprender l’estensione del fenomeno, cause e conseguenze. Raccolta frutti di mare spiaggiati, che contengono semi, ottimo materiale riutilizzabile per opere di restauro marino.  </a:t>
            </a:r>
            <a:endParaRPr sz="1600">
              <a:solidFill>
                <a:schemeClr val="dk1"/>
              </a:solidFill>
              <a:latin typeface="Calibri"/>
              <a:ea typeface="Calibri"/>
              <a:cs typeface="Calibri"/>
              <a:sym typeface="Calibri"/>
            </a:endParaRPr>
          </a:p>
        </p:txBody>
      </p:sp>
      <p:sp>
        <p:nvSpPr>
          <p:cNvPr id="369" name="Google Shape;369;p6"/>
          <p:cNvSpPr txBox="1"/>
          <p:nvPr/>
        </p:nvSpPr>
        <p:spPr>
          <a:xfrm>
            <a:off x="16760" y="1236110"/>
            <a:ext cx="11102344" cy="882742"/>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rPr>
              <a:t>REFERENTI valentina.asnaghi@unige.it ; </a:t>
            </a:r>
            <a:r>
              <a:rPr b="1" lang="it-IT" sz="1600" u="sng">
                <a:solidFill>
                  <a:schemeClr val="accent2"/>
                </a:solidFill>
                <a:latin typeface="Calibri"/>
                <a:ea typeface="Calibri"/>
                <a:cs typeface="Calibri"/>
                <a:sym typeface="Calibri"/>
                <a:hlinkClick r:id="rId3">
                  <a:extLst>
                    <a:ext uri="{A12FA001-AC4F-418D-AE19-62706E023703}">
                      <ahyp:hlinkClr val="tx"/>
                    </a:ext>
                  </a:extLst>
                </a:hlinkClick>
              </a:rPr>
              <a:t>patrizia.stipcich@unina.it</a:t>
            </a:r>
            <a:endParaRPr b="1" sz="1600" u="sng">
              <a:solidFill>
                <a:schemeClr val="accent2"/>
              </a:solidFill>
              <a:latin typeface="Calibri"/>
              <a:ea typeface="Calibri"/>
              <a:cs typeface="Calibri"/>
              <a:sym typeface="Calibri"/>
            </a:endParaRPr>
          </a:p>
          <a:p>
            <a:pPr indent="0" lvl="0" marL="0" marR="0" rtl="0" algn="l">
              <a:lnSpc>
                <a:spcPct val="107000"/>
              </a:lnSpc>
              <a:spcBef>
                <a:spcPts val="0"/>
              </a:spcBef>
              <a:spcAft>
                <a:spcPts val="0"/>
              </a:spcAft>
              <a:buNone/>
            </a:pPr>
            <a:r>
              <a:rPr b="1" lang="it-IT" sz="1600" u="sng">
                <a:solidFill>
                  <a:srgbClr val="0563C1"/>
                </a:solidFill>
                <a:latin typeface="Calibri"/>
                <a:ea typeface="Calibri"/>
                <a:cs typeface="Calibri"/>
                <a:sym typeface="Calibri"/>
                <a:hlinkClick r:id="rId4">
                  <a:extLst>
                    <a:ext uri="{A12FA001-AC4F-418D-AE19-62706E023703}">
                      <ahyp:hlinkClr val="tx"/>
                    </a:ext>
                  </a:extLst>
                </a:hlinkClick>
              </a:rPr>
              <a:t>NBFC Community: </a:t>
            </a:r>
            <a:r>
              <a:rPr lang="it-IT" sz="1600" u="sng">
                <a:solidFill>
                  <a:srgbClr val="0563C1"/>
                </a:solidFill>
                <a:latin typeface="Calibri"/>
                <a:ea typeface="Calibri"/>
                <a:cs typeface="Calibri"/>
                <a:sym typeface="Calibri"/>
                <a:hlinkClick r:id="rId5">
                  <a:extLst>
                    <a:ext uri="{A12FA001-AC4F-418D-AE19-62706E023703}">
                      <ahyp:hlinkClr val="tx"/>
                    </a:ext>
                  </a:extLst>
                </a:hlinkClick>
              </a:rPr>
              <a:t>claudia.pezzilli@edu.unige.it</a:t>
            </a:r>
            <a:r>
              <a:rPr lang="it-IT" sz="1600" u="sng">
                <a:solidFill>
                  <a:srgbClr val="0563C1"/>
                </a:solidFill>
                <a:latin typeface="Calibri"/>
                <a:ea typeface="Calibri"/>
                <a:cs typeface="Calibri"/>
                <a:sym typeface="Calibri"/>
              </a:rPr>
              <a:t>; </a:t>
            </a:r>
            <a:r>
              <a:rPr lang="it-IT" sz="1600" u="sng">
                <a:solidFill>
                  <a:srgbClr val="0563C1"/>
                </a:solidFill>
                <a:latin typeface="Calibri"/>
                <a:ea typeface="Calibri"/>
                <a:cs typeface="Calibri"/>
                <a:sym typeface="Calibri"/>
                <a:hlinkClick r:id="rId6">
                  <a:extLst>
                    <a:ext uri="{A12FA001-AC4F-418D-AE19-62706E023703}">
                      <ahyp:hlinkClr val="tx"/>
                    </a:ext>
                  </a:extLst>
                </a:hlinkClick>
              </a:rPr>
              <a:t>valentina.asnaghi@unige.it</a:t>
            </a:r>
            <a:r>
              <a:rPr lang="it-IT" sz="1600" u="sng">
                <a:solidFill>
                  <a:srgbClr val="0563C1"/>
                </a:solidFill>
                <a:latin typeface="Calibri"/>
                <a:ea typeface="Calibri"/>
                <a:cs typeface="Calibri"/>
                <a:sym typeface="Calibri"/>
              </a:rPr>
              <a:t>; </a:t>
            </a:r>
            <a:r>
              <a:rPr lang="it-IT" sz="1600" u="sng">
                <a:solidFill>
                  <a:srgbClr val="0563C1"/>
                </a:solidFill>
                <a:latin typeface="Calibri"/>
                <a:ea typeface="Calibri"/>
                <a:cs typeface="Calibri"/>
                <a:sym typeface="Calibri"/>
                <a:hlinkClick r:id="rId7">
                  <a:extLst>
                    <a:ext uri="{A12FA001-AC4F-418D-AE19-62706E023703}">
                      <ahyp:hlinkClr val="tx"/>
                    </a:ext>
                  </a:extLst>
                </a:hlinkClick>
              </a:rPr>
              <a:t>francesco.mancuso@unipa.it</a:t>
            </a:r>
            <a:r>
              <a:rPr lang="it-IT" sz="1600" u="sng">
                <a:solidFill>
                  <a:srgbClr val="0563C1"/>
                </a:solidFill>
                <a:latin typeface="Calibri"/>
                <a:ea typeface="Calibri"/>
                <a:cs typeface="Calibri"/>
                <a:sym typeface="Calibri"/>
              </a:rPr>
              <a:t>; </a:t>
            </a:r>
            <a:r>
              <a:rPr lang="it-IT" sz="1600" u="sng">
                <a:solidFill>
                  <a:srgbClr val="0563C1"/>
                </a:solidFill>
                <a:latin typeface="Calibri"/>
                <a:ea typeface="Calibri"/>
                <a:cs typeface="Calibri"/>
                <a:sym typeface="Calibri"/>
                <a:hlinkClick r:id="rId8">
                  <a:extLst>
                    <a:ext uri="{A12FA001-AC4F-418D-AE19-62706E023703}">
                      <ahyp:hlinkClr val="tx"/>
                    </a:ext>
                  </a:extLst>
                </a:hlinkClick>
              </a:rPr>
              <a:t>giulia.ceccherelli@unisa.it</a:t>
            </a:r>
            <a:r>
              <a:rPr lang="it-IT" sz="1600" u="sng">
                <a:solidFill>
                  <a:srgbClr val="0563C1"/>
                </a:solidFill>
                <a:latin typeface="Calibri"/>
                <a:ea typeface="Calibri"/>
                <a:cs typeface="Calibri"/>
                <a:sym typeface="Calibri"/>
              </a:rPr>
              <a:t>; </a:t>
            </a:r>
            <a:r>
              <a:rPr lang="it-IT" sz="1600" u="sng">
                <a:solidFill>
                  <a:srgbClr val="0563C1"/>
                </a:solidFill>
                <a:latin typeface="Calibri"/>
                <a:ea typeface="Calibri"/>
                <a:cs typeface="Calibri"/>
                <a:sym typeface="Calibri"/>
                <a:hlinkClick r:id="rId9">
                  <a:extLst>
                    <a:ext uri="{A12FA001-AC4F-418D-AE19-62706E023703}">
                      <ahyp:hlinkClr val="tx"/>
                    </a:ext>
                  </a:extLst>
                </a:hlinkClick>
              </a:rPr>
              <a:t>simonetta.fraschetti@unina.it</a:t>
            </a:r>
            <a:r>
              <a:rPr lang="it-IT" sz="1600" u="sng">
                <a:solidFill>
                  <a:srgbClr val="0563C1"/>
                </a:solidFill>
                <a:latin typeface="Calibri"/>
                <a:ea typeface="Calibri"/>
                <a:cs typeface="Calibri"/>
                <a:sym typeface="Calibri"/>
              </a:rPr>
              <a:t>; adriana.alagna@szn.it</a:t>
            </a:r>
            <a:endParaRPr b="1" sz="1600" u="sng">
              <a:solidFill>
                <a:srgbClr val="0563C1"/>
              </a:solidFill>
              <a:latin typeface="Calibri"/>
              <a:ea typeface="Calibri"/>
              <a:cs typeface="Calibri"/>
              <a:sym typeface="Calibri"/>
            </a:endParaRPr>
          </a:p>
        </p:txBody>
      </p:sp>
      <p:sp>
        <p:nvSpPr>
          <p:cNvPr id="370" name="Google Shape;370;p6"/>
          <p:cNvSpPr txBox="1"/>
          <p:nvPr/>
        </p:nvSpPr>
        <p:spPr>
          <a:xfrm>
            <a:off x="1554477" y="5046452"/>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Campania, Puglia, Liguria, Sicilia</a:t>
            </a:r>
            <a:endParaRPr sz="1600">
              <a:solidFill>
                <a:schemeClr val="dk1"/>
              </a:solidFill>
              <a:latin typeface="Calibri"/>
              <a:ea typeface="Calibri"/>
              <a:cs typeface="Calibri"/>
              <a:sym typeface="Calibri"/>
            </a:endParaRPr>
          </a:p>
        </p:txBody>
      </p:sp>
      <p:sp>
        <p:nvSpPr>
          <p:cNvPr id="371" name="Google Shape;371;p6"/>
          <p:cNvSpPr txBox="1"/>
          <p:nvPr/>
        </p:nvSpPr>
        <p:spPr>
          <a:xfrm>
            <a:off x="1554477" y="2149208"/>
            <a:ext cx="7876058"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Posidonia oceanica</a:t>
            </a:r>
            <a:endParaRPr sz="1600">
              <a:solidFill>
                <a:schemeClr val="dk1"/>
              </a:solidFill>
              <a:latin typeface="Arial"/>
              <a:ea typeface="Arial"/>
              <a:cs typeface="Arial"/>
              <a:sym typeface="Arial"/>
            </a:endParaRPr>
          </a:p>
        </p:txBody>
      </p:sp>
      <p:sp>
        <p:nvSpPr>
          <p:cNvPr id="372" name="Google Shape;372;p6"/>
          <p:cNvSpPr txBox="1"/>
          <p:nvPr/>
        </p:nvSpPr>
        <p:spPr>
          <a:xfrm>
            <a:off x="1554477" y="3242295"/>
            <a:ext cx="10296145" cy="60753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1) la raccolta dati sulla presenza/assenza di praterie di P. oceanica sbiancate lungo le coste italiane; 2) raccolta dati sulla presenza di frutti e semi di Posidonia oceanica spiaggiati. </a:t>
            </a:r>
            <a:endParaRPr/>
          </a:p>
        </p:txBody>
      </p:sp>
      <p:sp>
        <p:nvSpPr>
          <p:cNvPr id="373" name="Google Shape;373;p6"/>
          <p:cNvSpPr txBox="1"/>
          <p:nvPr/>
        </p:nvSpPr>
        <p:spPr>
          <a:xfrm>
            <a:off x="1554476" y="3981561"/>
            <a:ext cx="10360696" cy="871008"/>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L’attività prevede il coinvolgimento di ricercatori di diversi gruppi NBFC+ studenti, subacquei, snorkelers, nuotatori ed appassionati di mare. Dati come luogo, data, profondità della prateria e temperatura dell’acqua (quando possibile) e fotografie saranno utili per creare un database da utilizzare a scopi scientifici.</a:t>
            </a:r>
            <a:endParaRPr sz="1600">
              <a:solidFill>
                <a:schemeClr val="dk1"/>
              </a:solidFill>
              <a:latin typeface="Calibri"/>
              <a:ea typeface="Calibri"/>
              <a:cs typeface="Calibri"/>
              <a:sym typeface="Calibri"/>
            </a:endParaRPr>
          </a:p>
        </p:txBody>
      </p:sp>
      <p:sp>
        <p:nvSpPr>
          <p:cNvPr id="374" name="Google Shape;374;p6"/>
          <p:cNvSpPr txBox="1"/>
          <p:nvPr/>
        </p:nvSpPr>
        <p:spPr>
          <a:xfrm>
            <a:off x="-4778" y="2150180"/>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375" name="Google Shape;375;p6"/>
          <p:cNvSpPr txBox="1"/>
          <p:nvPr/>
        </p:nvSpPr>
        <p:spPr>
          <a:xfrm>
            <a:off x="0" y="2823107"/>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376" name="Google Shape;376;p6"/>
          <p:cNvSpPr txBox="1"/>
          <p:nvPr/>
        </p:nvSpPr>
        <p:spPr>
          <a:xfrm>
            <a:off x="0" y="3347420"/>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377" name="Google Shape;377;p6"/>
          <p:cNvSpPr txBox="1"/>
          <p:nvPr/>
        </p:nvSpPr>
        <p:spPr>
          <a:xfrm>
            <a:off x="-4778" y="5000286"/>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378" name="Google Shape;378;p6"/>
          <p:cNvSpPr txBox="1"/>
          <p:nvPr/>
        </p:nvSpPr>
        <p:spPr>
          <a:xfrm>
            <a:off x="-4778" y="4213801"/>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379" name="Google Shape;379;p6"/>
          <p:cNvSpPr txBox="1"/>
          <p:nvPr/>
        </p:nvSpPr>
        <p:spPr>
          <a:xfrm>
            <a:off x="0" y="562962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380" name="Google Shape;380;p6"/>
          <p:cNvSpPr txBox="1"/>
          <p:nvPr/>
        </p:nvSpPr>
        <p:spPr>
          <a:xfrm>
            <a:off x="1554477" y="5666512"/>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Intera settimana</a:t>
            </a:r>
            <a:endParaRPr sz="1600">
              <a:solidFill>
                <a:schemeClr val="dk1"/>
              </a:solidFill>
              <a:latin typeface="Arial"/>
              <a:ea typeface="Arial"/>
              <a:cs typeface="Arial"/>
              <a:sym typeface="Arial"/>
            </a:endParaRPr>
          </a:p>
        </p:txBody>
      </p:sp>
      <p:sp>
        <p:nvSpPr>
          <p:cNvPr id="381" name="Google Shape;381;p6"/>
          <p:cNvSpPr txBox="1"/>
          <p:nvPr/>
        </p:nvSpPr>
        <p:spPr>
          <a:xfrm>
            <a:off x="0" y="625477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382" name="Google Shape;382;p6"/>
          <p:cNvSpPr txBox="1"/>
          <p:nvPr/>
        </p:nvSpPr>
        <p:spPr>
          <a:xfrm>
            <a:off x="1554477" y="6286626"/>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Università di Napoli Federico II, Università di Palermo, Università di Genova</a:t>
            </a:r>
            <a:endParaRPr sz="1600">
              <a:solidFill>
                <a:schemeClr val="dk1"/>
              </a:solidFill>
              <a:latin typeface="Calibri"/>
              <a:ea typeface="Calibri"/>
              <a:cs typeface="Calibri"/>
              <a:sym typeface="Calibri"/>
            </a:endParaRPr>
          </a:p>
        </p:txBody>
      </p:sp>
      <p:pic>
        <p:nvPicPr>
          <p:cNvPr descr="A group of people holding a science experiment&#10;&#10;AI-generated content may be incorrect." id="383" name="Google Shape;383;p6"/>
          <p:cNvPicPr preferRelativeResize="0"/>
          <p:nvPr/>
        </p:nvPicPr>
        <p:blipFill rotWithShape="1">
          <a:blip r:embed="rId10">
            <a:alphaModFix/>
          </a:blip>
          <a:srcRect b="0" l="0" r="0" t="0"/>
          <a:stretch/>
        </p:blipFill>
        <p:spPr>
          <a:xfrm>
            <a:off x="10748168" y="-6243"/>
            <a:ext cx="1314368" cy="954541"/>
          </a:xfrm>
          <a:prstGeom prst="rect">
            <a:avLst/>
          </a:prstGeom>
          <a:noFill/>
          <a:ln>
            <a:noFill/>
          </a:ln>
        </p:spPr>
      </p:pic>
      <p:sp>
        <p:nvSpPr>
          <p:cNvPr id="384" name="Google Shape;384;p6"/>
          <p:cNvSpPr txBox="1"/>
          <p:nvPr/>
        </p:nvSpPr>
        <p:spPr>
          <a:xfrm>
            <a:off x="10618704" y="877492"/>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385" name="Google Shape;385;p6"/>
          <p:cNvSpPr txBox="1"/>
          <p:nvPr/>
        </p:nvSpPr>
        <p:spPr>
          <a:xfrm>
            <a:off x="10613135" y="1532074"/>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sp>
        <p:nvSpPr>
          <p:cNvPr id="386" name="Google Shape;386;p6"/>
          <p:cNvSpPr txBox="1"/>
          <p:nvPr>
            <p:ph type="title"/>
          </p:nvPr>
        </p:nvSpPr>
        <p:spPr>
          <a:xfrm>
            <a:off x="129464" y="59515"/>
            <a:ext cx="10489241"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2800"/>
              <a:buFont typeface="Play"/>
              <a:buNone/>
            </a:pPr>
            <a:r>
              <a:rPr lang="it-IT" sz="2800"/>
              <a:t>Attività di monitoraggio NBFC </a:t>
            </a:r>
            <a:r>
              <a:rPr b="1" lang="it-IT" sz="2800"/>
              <a:t>armonizzata e congiunta tra gruppi di ricercatori + coinvolgimento di gruppi target portatori di interessi</a:t>
            </a:r>
            <a:endParaRPr b="1" sz="2800"/>
          </a:p>
        </p:txBody>
      </p:sp>
      <p:grpSp>
        <p:nvGrpSpPr>
          <p:cNvPr id="387" name="Google Shape;387;p6"/>
          <p:cNvGrpSpPr/>
          <p:nvPr/>
        </p:nvGrpSpPr>
        <p:grpSpPr>
          <a:xfrm>
            <a:off x="10002898" y="902525"/>
            <a:ext cx="540000" cy="540000"/>
            <a:chOff x="10754521" y="5686485"/>
            <a:chExt cx="720000" cy="720000"/>
          </a:xfrm>
        </p:grpSpPr>
        <p:sp>
          <p:nvSpPr>
            <p:cNvPr id="388" name="Google Shape;388;p6"/>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89" name="Google Shape;389;p6"/>
            <p:cNvPicPr preferRelativeResize="0"/>
            <p:nvPr/>
          </p:nvPicPr>
          <p:blipFill rotWithShape="1">
            <a:blip r:embed="rId11">
              <a:alphaModFix/>
            </a:blip>
            <a:srcRect b="0" l="0" r="0" t="0"/>
            <a:stretch/>
          </p:blipFill>
          <p:spPr>
            <a:xfrm>
              <a:off x="10850424" y="5805512"/>
              <a:ext cx="600193" cy="600193"/>
            </a:xfrm>
            <a:prstGeom prst="ellipse">
              <a:avLst/>
            </a:prstGeom>
            <a:noFill/>
            <a:ln>
              <a:noFill/>
            </a:ln>
          </p:spPr>
        </p:pic>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grpSp>
        <p:nvGrpSpPr>
          <p:cNvPr id="394" name="Google Shape;394;p7"/>
          <p:cNvGrpSpPr/>
          <p:nvPr/>
        </p:nvGrpSpPr>
        <p:grpSpPr>
          <a:xfrm>
            <a:off x="10990668" y="3565821"/>
            <a:ext cx="720000" cy="720000"/>
            <a:chOff x="10754521" y="5686485"/>
            <a:chExt cx="720000" cy="720000"/>
          </a:xfrm>
        </p:grpSpPr>
        <p:sp>
          <p:nvSpPr>
            <p:cNvPr id="395" name="Google Shape;395;p7"/>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396" name="Google Shape;396;p7"/>
            <p:cNvPicPr preferRelativeResize="0"/>
            <p:nvPr/>
          </p:nvPicPr>
          <p:blipFill rotWithShape="1">
            <a:blip r:embed="rId3">
              <a:alphaModFix/>
            </a:blip>
            <a:srcRect b="0" l="0" r="0" t="0"/>
            <a:stretch/>
          </p:blipFill>
          <p:spPr>
            <a:xfrm>
              <a:off x="10850424" y="5805512"/>
              <a:ext cx="600193" cy="600193"/>
            </a:xfrm>
            <a:prstGeom prst="ellipse">
              <a:avLst/>
            </a:prstGeom>
            <a:noFill/>
            <a:ln>
              <a:noFill/>
            </a:ln>
          </p:spPr>
        </p:pic>
      </p:grpSp>
      <p:pic>
        <p:nvPicPr>
          <p:cNvPr descr="A map of italy with blue lines&#10;&#10;AI-generated content may be incorrect." id="397" name="Google Shape;397;p7"/>
          <p:cNvPicPr preferRelativeResize="0"/>
          <p:nvPr/>
        </p:nvPicPr>
        <p:blipFill rotWithShape="1">
          <a:blip r:embed="rId4">
            <a:alphaModFix/>
          </a:blip>
          <a:srcRect b="0" l="0" r="0" t="0"/>
          <a:stretch/>
        </p:blipFill>
        <p:spPr>
          <a:xfrm>
            <a:off x="2814526" y="0"/>
            <a:ext cx="6562947" cy="6858000"/>
          </a:xfrm>
          <a:prstGeom prst="rect">
            <a:avLst/>
          </a:prstGeom>
          <a:noFill/>
          <a:ln>
            <a:noFill/>
          </a:ln>
        </p:spPr>
      </p:pic>
      <p:sp>
        <p:nvSpPr>
          <p:cNvPr id="398" name="Google Shape;398;p7"/>
          <p:cNvSpPr txBox="1"/>
          <p:nvPr/>
        </p:nvSpPr>
        <p:spPr>
          <a:xfrm>
            <a:off x="10725283" y="4394838"/>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Posidonia oceanica</a:t>
            </a:r>
            <a:endParaRPr b="1" i="1" sz="1200">
              <a:solidFill>
                <a:schemeClr val="dk1"/>
              </a:solidFill>
              <a:latin typeface="Calibri"/>
              <a:ea typeface="Calibri"/>
              <a:cs typeface="Calibri"/>
              <a:sym typeface="Calibri"/>
            </a:endParaRPr>
          </a:p>
        </p:txBody>
      </p:sp>
      <p:sp>
        <p:nvSpPr>
          <p:cNvPr id="399" name="Google Shape;399;p7"/>
          <p:cNvSpPr txBox="1"/>
          <p:nvPr/>
        </p:nvSpPr>
        <p:spPr>
          <a:xfrm>
            <a:off x="4787721" y="3439731"/>
            <a:ext cx="2297613"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Napoli Federico II</a:t>
            </a:r>
            <a:endParaRPr/>
          </a:p>
          <a:p>
            <a:pPr indent="0" lvl="0" marL="0" marR="0" rtl="0" algn="r">
              <a:spcBef>
                <a:spcPts val="0"/>
              </a:spcBef>
              <a:spcAft>
                <a:spcPts val="0"/>
              </a:spcAft>
              <a:buNone/>
            </a:pPr>
            <a:r>
              <a:rPr lang="it-IT" sz="1200" u="sng">
                <a:solidFill>
                  <a:srgbClr val="0563C1"/>
                </a:solidFill>
                <a:latin typeface="Calibri"/>
                <a:ea typeface="Calibri"/>
                <a:cs typeface="Calibri"/>
                <a:sym typeface="Calibri"/>
                <a:hlinkClick r:id="rId5">
                  <a:extLst>
                    <a:ext uri="{A12FA001-AC4F-418D-AE19-62706E023703}">
                      <ahyp:hlinkClr val="tx"/>
                    </a:ext>
                  </a:extLst>
                </a:hlinkClick>
              </a:rPr>
              <a:t>simonetta.fraschetti@unina.it</a:t>
            </a:r>
            <a:r>
              <a:rPr lang="it-IT" sz="1200" u="sng">
                <a:solidFill>
                  <a:srgbClr val="0563C1"/>
                </a:solidFill>
                <a:latin typeface="Calibri"/>
                <a:ea typeface="Calibri"/>
                <a:cs typeface="Calibri"/>
                <a:sym typeface="Calibri"/>
              </a:rPr>
              <a:t>; </a:t>
            </a:r>
            <a:r>
              <a:rPr lang="it-IT" sz="1200" u="sng">
                <a:solidFill>
                  <a:schemeClr val="dk1"/>
                </a:solidFill>
                <a:latin typeface="Arial"/>
                <a:ea typeface="Arial"/>
                <a:cs typeface="Arial"/>
                <a:sym typeface="Arial"/>
                <a:hlinkClick r:id="rId6">
                  <a:extLst>
                    <a:ext uri="{A12FA001-AC4F-418D-AE19-62706E023703}">
                      <ahyp:hlinkClr val="tx"/>
                    </a:ext>
                  </a:extLst>
                </a:hlinkClick>
              </a:rPr>
              <a:t>patrizia.stipcich@unina.it</a:t>
            </a:r>
            <a:endParaRPr b="1" sz="1200">
              <a:solidFill>
                <a:schemeClr val="dk1"/>
              </a:solidFill>
              <a:latin typeface="Arial"/>
              <a:ea typeface="Arial"/>
              <a:cs typeface="Arial"/>
              <a:sym typeface="Arial"/>
            </a:endParaRPr>
          </a:p>
        </p:txBody>
      </p:sp>
      <p:sp>
        <p:nvSpPr>
          <p:cNvPr id="400" name="Google Shape;400;p7"/>
          <p:cNvSpPr txBox="1"/>
          <p:nvPr/>
        </p:nvSpPr>
        <p:spPr>
          <a:xfrm>
            <a:off x="2182269" y="1894794"/>
            <a:ext cx="2297613"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Genova (DISTAV)</a:t>
            </a:r>
            <a:endParaRPr/>
          </a:p>
          <a:p>
            <a:pPr indent="0" lvl="0" marL="0" marR="0" rtl="0" algn="r">
              <a:spcBef>
                <a:spcPts val="0"/>
              </a:spcBef>
              <a:spcAft>
                <a:spcPts val="0"/>
              </a:spcAft>
              <a:buNone/>
            </a:pPr>
            <a:r>
              <a:rPr lang="it-IT" sz="1200" u="sng">
                <a:solidFill>
                  <a:srgbClr val="0563C1"/>
                </a:solidFill>
                <a:latin typeface="Calibri"/>
                <a:ea typeface="Calibri"/>
                <a:cs typeface="Calibri"/>
                <a:sym typeface="Calibri"/>
                <a:hlinkClick r:id="rId7">
                  <a:extLst>
                    <a:ext uri="{A12FA001-AC4F-418D-AE19-62706E023703}">
                      <ahyp:hlinkClr val="tx"/>
                    </a:ext>
                  </a:extLst>
                </a:hlinkClick>
              </a:rPr>
              <a:t>mariachiara.chiantore@unige.it</a:t>
            </a:r>
            <a:r>
              <a:rPr lang="it-IT" sz="1200" u="sng">
                <a:solidFill>
                  <a:srgbClr val="0563C1"/>
                </a:solidFill>
                <a:latin typeface="Calibri"/>
                <a:ea typeface="Calibri"/>
                <a:cs typeface="Calibri"/>
                <a:sym typeface="Calibri"/>
              </a:rPr>
              <a:t>;</a:t>
            </a:r>
            <a:endParaRPr/>
          </a:p>
          <a:p>
            <a:pPr indent="0" lvl="0" marL="0" marR="0" rtl="0" algn="r">
              <a:spcBef>
                <a:spcPts val="0"/>
              </a:spcBef>
              <a:spcAft>
                <a:spcPts val="0"/>
              </a:spcAft>
              <a:buNone/>
            </a:pPr>
            <a:r>
              <a:rPr lang="it-IT" sz="1200" u="sng">
                <a:solidFill>
                  <a:srgbClr val="0563C1"/>
                </a:solidFill>
                <a:latin typeface="Calibri"/>
                <a:ea typeface="Calibri"/>
                <a:cs typeface="Calibri"/>
                <a:sym typeface="Calibri"/>
              </a:rPr>
              <a:t>claudia.pezzilli@edu.unige.it</a:t>
            </a:r>
            <a:endParaRPr/>
          </a:p>
        </p:txBody>
      </p:sp>
      <p:sp>
        <p:nvSpPr>
          <p:cNvPr id="401" name="Google Shape;401;p7"/>
          <p:cNvSpPr txBox="1"/>
          <p:nvPr/>
        </p:nvSpPr>
        <p:spPr>
          <a:xfrm>
            <a:off x="3003748" y="4436137"/>
            <a:ext cx="2602933"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Palermo (DiSTeM; Elab)</a:t>
            </a:r>
            <a:endParaRPr/>
          </a:p>
          <a:p>
            <a:pPr indent="0" lvl="0" marL="0" marR="0" rtl="0" algn="r">
              <a:lnSpc>
                <a:spcPct val="107000"/>
              </a:lnSpc>
              <a:spcBef>
                <a:spcPts val="0"/>
              </a:spcBef>
              <a:spcAft>
                <a:spcPts val="0"/>
              </a:spcAft>
              <a:buNone/>
            </a:pPr>
            <a:r>
              <a:rPr lang="it-IT" sz="1200" u="sng">
                <a:solidFill>
                  <a:srgbClr val="0563C1"/>
                </a:solidFill>
                <a:latin typeface="Calibri"/>
                <a:ea typeface="Calibri"/>
                <a:cs typeface="Calibri"/>
                <a:sym typeface="Calibri"/>
                <a:hlinkClick r:id="rId8">
                  <a:extLst>
                    <a:ext uri="{A12FA001-AC4F-418D-AE19-62706E023703}">
                      <ahyp:hlinkClr val="tx"/>
                    </a:ext>
                  </a:extLst>
                </a:hlinkClick>
              </a:rPr>
              <a:t>francesco.mancuso@unipa.it</a:t>
            </a:r>
            <a:endParaRPr sz="1200">
              <a:solidFill>
                <a:schemeClr val="dk1"/>
              </a:solidFill>
              <a:latin typeface="Calibri"/>
              <a:ea typeface="Calibri"/>
              <a:cs typeface="Calibri"/>
              <a:sym typeface="Calibri"/>
            </a:endParaRPr>
          </a:p>
        </p:txBody>
      </p:sp>
      <p:pic>
        <p:nvPicPr>
          <p:cNvPr descr="A group of people holding a science experiment&#10;&#10;AI-generated content may be incorrect." id="402" name="Google Shape;402;p7"/>
          <p:cNvPicPr preferRelativeResize="0"/>
          <p:nvPr/>
        </p:nvPicPr>
        <p:blipFill rotWithShape="1">
          <a:blip r:embed="rId9">
            <a:alphaModFix/>
          </a:blip>
          <a:srcRect b="0" l="0" r="0" t="0"/>
          <a:stretch/>
        </p:blipFill>
        <p:spPr>
          <a:xfrm>
            <a:off x="10461122" y="785354"/>
            <a:ext cx="1737231" cy="1261639"/>
          </a:xfrm>
          <a:prstGeom prst="rect">
            <a:avLst/>
          </a:prstGeom>
          <a:noFill/>
          <a:ln>
            <a:noFill/>
          </a:ln>
        </p:spPr>
      </p:pic>
      <p:sp>
        <p:nvSpPr>
          <p:cNvPr id="403" name="Google Shape;403;p7"/>
          <p:cNvSpPr txBox="1"/>
          <p:nvPr/>
        </p:nvSpPr>
        <p:spPr>
          <a:xfrm>
            <a:off x="10615913" y="2035754"/>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404" name="Google Shape;404;p7"/>
          <p:cNvSpPr txBox="1"/>
          <p:nvPr/>
        </p:nvSpPr>
        <p:spPr>
          <a:xfrm>
            <a:off x="10615631" y="2690336"/>
            <a:ext cx="157329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grpSp>
        <p:nvGrpSpPr>
          <p:cNvPr id="405" name="Google Shape;405;p7"/>
          <p:cNvGrpSpPr/>
          <p:nvPr/>
        </p:nvGrpSpPr>
        <p:grpSpPr>
          <a:xfrm>
            <a:off x="3813772" y="1416174"/>
            <a:ext cx="465274" cy="465274"/>
            <a:chOff x="10754521" y="5686485"/>
            <a:chExt cx="720000" cy="720000"/>
          </a:xfrm>
        </p:grpSpPr>
        <p:sp>
          <p:nvSpPr>
            <p:cNvPr id="406" name="Google Shape;406;p7"/>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407" name="Google Shape;407;p7"/>
            <p:cNvPicPr preferRelativeResize="0"/>
            <p:nvPr/>
          </p:nvPicPr>
          <p:blipFill rotWithShape="1">
            <a:blip r:embed="rId3">
              <a:alphaModFix/>
            </a:blip>
            <a:srcRect b="0" l="0" r="0" t="0"/>
            <a:stretch/>
          </p:blipFill>
          <p:spPr>
            <a:xfrm>
              <a:off x="10850424" y="5805512"/>
              <a:ext cx="600193" cy="600193"/>
            </a:xfrm>
            <a:prstGeom prst="ellipse">
              <a:avLst/>
            </a:prstGeom>
            <a:noFill/>
            <a:ln>
              <a:noFill/>
            </a:ln>
          </p:spPr>
        </p:pic>
      </p:grpSp>
      <p:grpSp>
        <p:nvGrpSpPr>
          <p:cNvPr id="408" name="Google Shape;408;p7"/>
          <p:cNvGrpSpPr/>
          <p:nvPr/>
        </p:nvGrpSpPr>
        <p:grpSpPr>
          <a:xfrm>
            <a:off x="6686212" y="2963726"/>
            <a:ext cx="465274" cy="465274"/>
            <a:chOff x="10754521" y="5686485"/>
            <a:chExt cx="720000" cy="720000"/>
          </a:xfrm>
        </p:grpSpPr>
        <p:sp>
          <p:nvSpPr>
            <p:cNvPr id="409" name="Google Shape;409;p7"/>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410" name="Google Shape;410;p7"/>
            <p:cNvPicPr preferRelativeResize="0"/>
            <p:nvPr/>
          </p:nvPicPr>
          <p:blipFill rotWithShape="1">
            <a:blip r:embed="rId3">
              <a:alphaModFix/>
            </a:blip>
            <a:srcRect b="0" l="0" r="0" t="0"/>
            <a:stretch/>
          </p:blipFill>
          <p:spPr>
            <a:xfrm>
              <a:off x="10850424" y="5805512"/>
              <a:ext cx="600193" cy="600193"/>
            </a:xfrm>
            <a:prstGeom prst="ellipse">
              <a:avLst/>
            </a:prstGeom>
            <a:noFill/>
            <a:ln>
              <a:noFill/>
            </a:ln>
          </p:spPr>
        </p:pic>
      </p:grpSp>
      <p:grpSp>
        <p:nvGrpSpPr>
          <p:cNvPr id="411" name="Google Shape;411;p7"/>
          <p:cNvGrpSpPr/>
          <p:nvPr/>
        </p:nvGrpSpPr>
        <p:grpSpPr>
          <a:xfrm>
            <a:off x="7535659" y="2743640"/>
            <a:ext cx="465274" cy="465274"/>
            <a:chOff x="10754521" y="5686485"/>
            <a:chExt cx="720000" cy="720000"/>
          </a:xfrm>
        </p:grpSpPr>
        <p:sp>
          <p:nvSpPr>
            <p:cNvPr id="412" name="Google Shape;412;p7"/>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413" name="Google Shape;413;p7"/>
            <p:cNvPicPr preferRelativeResize="0"/>
            <p:nvPr/>
          </p:nvPicPr>
          <p:blipFill rotWithShape="1">
            <a:blip r:embed="rId3">
              <a:alphaModFix/>
            </a:blip>
            <a:srcRect b="0" l="0" r="0" t="0"/>
            <a:stretch/>
          </p:blipFill>
          <p:spPr>
            <a:xfrm>
              <a:off x="10850424" y="5805512"/>
              <a:ext cx="600193" cy="600193"/>
            </a:xfrm>
            <a:prstGeom prst="ellipse">
              <a:avLst/>
            </a:prstGeom>
            <a:noFill/>
            <a:ln>
              <a:noFill/>
            </a:ln>
          </p:spPr>
        </p:pic>
      </p:grpSp>
      <p:grpSp>
        <p:nvGrpSpPr>
          <p:cNvPr id="414" name="Google Shape;414;p7"/>
          <p:cNvGrpSpPr/>
          <p:nvPr/>
        </p:nvGrpSpPr>
        <p:grpSpPr>
          <a:xfrm>
            <a:off x="5863362" y="4201695"/>
            <a:ext cx="465274" cy="465274"/>
            <a:chOff x="10754521" y="5686485"/>
            <a:chExt cx="720000" cy="720000"/>
          </a:xfrm>
        </p:grpSpPr>
        <p:sp>
          <p:nvSpPr>
            <p:cNvPr id="415" name="Google Shape;415;p7"/>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416" name="Google Shape;416;p7"/>
            <p:cNvPicPr preferRelativeResize="0"/>
            <p:nvPr/>
          </p:nvPicPr>
          <p:blipFill rotWithShape="1">
            <a:blip r:embed="rId3">
              <a:alphaModFix/>
            </a:blip>
            <a:srcRect b="0" l="0" r="0" t="0"/>
            <a:stretch/>
          </p:blipFill>
          <p:spPr>
            <a:xfrm>
              <a:off x="10850424" y="5805512"/>
              <a:ext cx="600193" cy="600193"/>
            </a:xfrm>
            <a:prstGeom prst="ellipse">
              <a:avLst/>
            </a:prstGeom>
            <a:noFill/>
            <a:ln>
              <a:noFill/>
            </a:ln>
          </p:spPr>
        </p:pic>
      </p:grpSp>
      <p:grpSp>
        <p:nvGrpSpPr>
          <p:cNvPr id="417" name="Google Shape;417;p7"/>
          <p:cNvGrpSpPr/>
          <p:nvPr/>
        </p:nvGrpSpPr>
        <p:grpSpPr>
          <a:xfrm>
            <a:off x="3798325" y="3127795"/>
            <a:ext cx="465274" cy="465274"/>
            <a:chOff x="10754521" y="5686485"/>
            <a:chExt cx="720000" cy="720000"/>
          </a:xfrm>
        </p:grpSpPr>
        <p:sp>
          <p:nvSpPr>
            <p:cNvPr id="418" name="Google Shape;418;p7"/>
            <p:cNvSpPr/>
            <p:nvPr/>
          </p:nvSpPr>
          <p:spPr>
            <a:xfrm>
              <a:off x="10754521" y="5686485"/>
              <a:ext cx="720000" cy="720000"/>
            </a:xfrm>
            <a:prstGeom prst="ellipse">
              <a:avLst/>
            </a:prstGeom>
            <a:solidFill>
              <a:schemeClr val="accent3"/>
            </a:solidFill>
            <a:ln cap="flat" cmpd="sng" w="1905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Seaweed with solid fill" id="419" name="Google Shape;419;p7"/>
            <p:cNvPicPr preferRelativeResize="0"/>
            <p:nvPr/>
          </p:nvPicPr>
          <p:blipFill rotWithShape="1">
            <a:blip r:embed="rId3">
              <a:alphaModFix/>
            </a:blip>
            <a:srcRect b="0" l="0" r="0" t="0"/>
            <a:stretch/>
          </p:blipFill>
          <p:spPr>
            <a:xfrm>
              <a:off x="10850424" y="5805512"/>
              <a:ext cx="600193" cy="600193"/>
            </a:xfrm>
            <a:prstGeom prst="ellipse">
              <a:avLst/>
            </a:prstGeom>
            <a:noFill/>
            <a:ln>
              <a:noFill/>
            </a:ln>
          </p:spPr>
        </p:pic>
      </p:grpSp>
      <p:sp>
        <p:nvSpPr>
          <p:cNvPr id="420" name="Google Shape;420;p7"/>
          <p:cNvSpPr txBox="1"/>
          <p:nvPr/>
        </p:nvSpPr>
        <p:spPr>
          <a:xfrm>
            <a:off x="1531699" y="3165465"/>
            <a:ext cx="2297613"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Sassari</a:t>
            </a:r>
            <a:endParaRPr/>
          </a:p>
          <a:p>
            <a:pPr indent="0" lvl="0" marL="0" marR="0" rtl="0" algn="r">
              <a:spcBef>
                <a:spcPts val="0"/>
              </a:spcBef>
              <a:spcAft>
                <a:spcPts val="0"/>
              </a:spcAft>
              <a:buNone/>
            </a:pPr>
            <a:r>
              <a:rPr lang="it-IT" sz="1200" u="sng">
                <a:solidFill>
                  <a:srgbClr val="0563C1"/>
                </a:solidFill>
                <a:latin typeface="Calibri"/>
                <a:ea typeface="Calibri"/>
                <a:cs typeface="Calibri"/>
                <a:sym typeface="Calibri"/>
                <a:hlinkClick r:id="rId10">
                  <a:extLst>
                    <a:ext uri="{A12FA001-AC4F-418D-AE19-62706E023703}">
                      <ahyp:hlinkClr val="tx"/>
                    </a:ext>
                  </a:extLst>
                </a:hlinkClick>
              </a:rPr>
              <a:t>giulia.ceccherelli@unisa.it</a:t>
            </a:r>
            <a:endParaRPr b="1" sz="12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8"/>
          <p:cNvSpPr txBox="1"/>
          <p:nvPr/>
        </p:nvSpPr>
        <p:spPr>
          <a:xfrm>
            <a:off x="1549700" y="2357486"/>
            <a:ext cx="10296145" cy="871008"/>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Valutare lo stato di conservazione del coralligeno lungo le coste italiane attraverso la caratterizzazione fotografica e valutazioni in situ, per ottenere una valutazione diretta, dettagliata e su larga scala dello stato di conservazione dell'habitat coralligeno</a:t>
            </a:r>
            <a:endParaRPr sz="1600">
              <a:solidFill>
                <a:schemeClr val="dk1"/>
              </a:solidFill>
              <a:latin typeface="Calibri"/>
              <a:ea typeface="Calibri"/>
              <a:cs typeface="Calibri"/>
              <a:sym typeface="Calibri"/>
            </a:endParaRPr>
          </a:p>
        </p:txBody>
      </p:sp>
      <p:sp>
        <p:nvSpPr>
          <p:cNvPr id="426" name="Google Shape;426;p8"/>
          <p:cNvSpPr txBox="1"/>
          <p:nvPr/>
        </p:nvSpPr>
        <p:spPr>
          <a:xfrm>
            <a:off x="0" y="1284133"/>
            <a:ext cx="7731458" cy="607539"/>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it-IT" sz="1600" u="sng">
                <a:solidFill>
                  <a:schemeClr val="accent2"/>
                </a:solidFill>
                <a:latin typeface="Calibri"/>
                <a:ea typeface="Calibri"/>
                <a:cs typeface="Calibri"/>
                <a:sym typeface="Calibri"/>
              </a:rPr>
              <a:t>REFERENTI </a:t>
            </a:r>
            <a:r>
              <a:rPr b="1" lang="it-IT" sz="1600" u="sng">
                <a:solidFill>
                  <a:schemeClr val="accent2"/>
                </a:solidFill>
                <a:latin typeface="Calibri"/>
                <a:ea typeface="Calibri"/>
                <a:cs typeface="Calibri"/>
                <a:sym typeface="Calibri"/>
                <a:hlinkClick r:id="rId3">
                  <a:extLst>
                    <a:ext uri="{A12FA001-AC4F-418D-AE19-62706E023703}">
                      <ahyp:hlinkClr val="tx"/>
                    </a:ext>
                  </a:extLst>
                </a:hlinkClick>
              </a:rPr>
              <a:t>mariadelmar.boschbelmar@unipa.it; simonetta.fraschetti@unina.it</a:t>
            </a:r>
            <a:endParaRPr b="1" sz="1600" u="sng">
              <a:solidFill>
                <a:schemeClr val="accent2"/>
              </a:solidFill>
              <a:latin typeface="Calibri"/>
              <a:ea typeface="Calibri"/>
              <a:cs typeface="Calibri"/>
              <a:sym typeface="Calibri"/>
            </a:endParaRPr>
          </a:p>
          <a:p>
            <a:pPr indent="0" lvl="0" marL="0" marR="0" rtl="0" algn="l">
              <a:lnSpc>
                <a:spcPct val="107000"/>
              </a:lnSpc>
              <a:spcBef>
                <a:spcPts val="0"/>
              </a:spcBef>
              <a:spcAft>
                <a:spcPts val="0"/>
              </a:spcAft>
              <a:buNone/>
            </a:pPr>
            <a:r>
              <a:rPr b="1" lang="it-IT" sz="1600" u="sng">
                <a:solidFill>
                  <a:srgbClr val="0563C1"/>
                </a:solidFill>
                <a:latin typeface="Calibri"/>
                <a:ea typeface="Calibri"/>
                <a:cs typeface="Calibri"/>
                <a:sym typeface="Calibri"/>
                <a:hlinkClick r:id="rId4">
                  <a:extLst>
                    <a:ext uri="{A12FA001-AC4F-418D-AE19-62706E023703}">
                      <ahyp:hlinkClr val="tx"/>
                    </a:ext>
                  </a:extLst>
                </a:hlinkClick>
              </a:rPr>
              <a:t>NBFC Community:</a:t>
            </a:r>
            <a:r>
              <a:rPr lang="it-IT" sz="1600" u="sng">
                <a:solidFill>
                  <a:srgbClr val="0563C1"/>
                </a:solidFill>
                <a:latin typeface="Calibri"/>
                <a:ea typeface="Calibri"/>
                <a:cs typeface="Calibri"/>
                <a:sym typeface="Calibri"/>
              </a:rPr>
              <a:t> luca.appolloni@enea.it</a:t>
            </a:r>
            <a:endParaRPr sz="1600" u="sng">
              <a:solidFill>
                <a:srgbClr val="0563C1"/>
              </a:solidFill>
              <a:latin typeface="Calibri"/>
              <a:ea typeface="Calibri"/>
              <a:cs typeface="Calibri"/>
              <a:sym typeface="Calibri"/>
            </a:endParaRPr>
          </a:p>
        </p:txBody>
      </p:sp>
      <p:sp>
        <p:nvSpPr>
          <p:cNvPr id="427" name="Google Shape;427;p8"/>
          <p:cNvSpPr txBox="1"/>
          <p:nvPr/>
        </p:nvSpPr>
        <p:spPr>
          <a:xfrm>
            <a:off x="1554477" y="5048473"/>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Sicilia, Campania (anco di Santa Croce), parco Naturale Regionale di Portovenere</a:t>
            </a:r>
            <a:endParaRPr sz="1600">
              <a:solidFill>
                <a:schemeClr val="dk1"/>
              </a:solidFill>
              <a:latin typeface="Arial"/>
              <a:ea typeface="Arial"/>
              <a:cs typeface="Arial"/>
              <a:sym typeface="Arial"/>
            </a:endParaRPr>
          </a:p>
        </p:txBody>
      </p:sp>
      <p:sp>
        <p:nvSpPr>
          <p:cNvPr id="428" name="Google Shape;428;p8"/>
          <p:cNvSpPr txBox="1"/>
          <p:nvPr/>
        </p:nvSpPr>
        <p:spPr>
          <a:xfrm>
            <a:off x="1554477" y="1900978"/>
            <a:ext cx="7876058"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dk1"/>
                </a:solidFill>
                <a:latin typeface="Calibri"/>
                <a:ea typeface="Calibri"/>
                <a:cs typeface="Calibri"/>
                <a:sym typeface="Calibri"/>
              </a:rPr>
              <a:t>Coralligeno</a:t>
            </a:r>
            <a:endParaRPr sz="1600">
              <a:solidFill>
                <a:schemeClr val="dk1"/>
              </a:solidFill>
              <a:latin typeface="Arial"/>
              <a:ea typeface="Arial"/>
              <a:cs typeface="Arial"/>
              <a:sym typeface="Arial"/>
            </a:endParaRPr>
          </a:p>
        </p:txBody>
      </p:sp>
      <p:sp>
        <p:nvSpPr>
          <p:cNvPr id="429" name="Google Shape;429;p8"/>
          <p:cNvSpPr txBox="1"/>
          <p:nvPr/>
        </p:nvSpPr>
        <p:spPr>
          <a:xfrm>
            <a:off x="1549700" y="3332356"/>
            <a:ext cx="10296145" cy="34406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Fotoquadrati</a:t>
            </a:r>
            <a:endParaRPr sz="1600">
              <a:solidFill>
                <a:schemeClr val="dk1"/>
              </a:solidFill>
              <a:latin typeface="Calibri"/>
              <a:ea typeface="Calibri"/>
              <a:cs typeface="Calibri"/>
              <a:sym typeface="Calibri"/>
            </a:endParaRPr>
          </a:p>
        </p:txBody>
      </p:sp>
      <p:sp>
        <p:nvSpPr>
          <p:cNvPr id="430" name="Google Shape;430;p8"/>
          <p:cNvSpPr txBox="1"/>
          <p:nvPr/>
        </p:nvSpPr>
        <p:spPr>
          <a:xfrm>
            <a:off x="1549700" y="4195189"/>
            <a:ext cx="10360696" cy="344069"/>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it-IT" sz="1600">
                <a:solidFill>
                  <a:schemeClr val="dk1"/>
                </a:solidFill>
                <a:latin typeface="Calibri"/>
                <a:ea typeface="Calibri"/>
                <a:cs typeface="Calibri"/>
                <a:sym typeface="Calibri"/>
              </a:rPr>
              <a:t>L’attività prevede il coinvolgimento di ricercatori di diversi gruppi NBFC + centri subacquei oltre che ricercatori.</a:t>
            </a:r>
            <a:endParaRPr sz="1600">
              <a:solidFill>
                <a:schemeClr val="dk1"/>
              </a:solidFill>
              <a:latin typeface="Calibri"/>
              <a:ea typeface="Calibri"/>
              <a:cs typeface="Calibri"/>
              <a:sym typeface="Calibri"/>
            </a:endParaRPr>
          </a:p>
        </p:txBody>
      </p:sp>
      <p:sp>
        <p:nvSpPr>
          <p:cNvPr id="431" name="Google Shape;431;p8"/>
          <p:cNvSpPr txBox="1"/>
          <p:nvPr/>
        </p:nvSpPr>
        <p:spPr>
          <a:xfrm>
            <a:off x="-4778" y="1901950"/>
            <a:ext cx="155447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Habitat</a:t>
            </a:r>
            <a:endParaRPr b="1" sz="1600">
              <a:solidFill>
                <a:schemeClr val="lt1"/>
              </a:solidFill>
              <a:latin typeface="Arial"/>
              <a:ea typeface="Arial"/>
              <a:cs typeface="Arial"/>
              <a:sym typeface="Arial"/>
            </a:endParaRPr>
          </a:p>
        </p:txBody>
      </p:sp>
      <p:sp>
        <p:nvSpPr>
          <p:cNvPr id="432" name="Google Shape;432;p8"/>
          <p:cNvSpPr txBox="1"/>
          <p:nvPr/>
        </p:nvSpPr>
        <p:spPr>
          <a:xfrm>
            <a:off x="0" y="2574877"/>
            <a:ext cx="1554479"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Obiettivo</a:t>
            </a:r>
            <a:endParaRPr/>
          </a:p>
        </p:txBody>
      </p:sp>
      <p:sp>
        <p:nvSpPr>
          <p:cNvPr id="433" name="Google Shape;433;p8"/>
          <p:cNvSpPr txBox="1"/>
          <p:nvPr/>
        </p:nvSpPr>
        <p:spPr>
          <a:xfrm>
            <a:off x="0" y="3347420"/>
            <a:ext cx="1554480"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Attività</a:t>
            </a:r>
            <a:endParaRPr/>
          </a:p>
        </p:txBody>
      </p:sp>
      <p:sp>
        <p:nvSpPr>
          <p:cNvPr id="434" name="Google Shape;434;p8"/>
          <p:cNvSpPr txBox="1"/>
          <p:nvPr/>
        </p:nvSpPr>
        <p:spPr>
          <a:xfrm>
            <a:off x="-4778" y="5000286"/>
            <a:ext cx="1559255"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Regione</a:t>
            </a:r>
            <a:endParaRPr/>
          </a:p>
        </p:txBody>
      </p:sp>
      <p:sp>
        <p:nvSpPr>
          <p:cNvPr id="435" name="Google Shape;435;p8"/>
          <p:cNvSpPr txBox="1"/>
          <p:nvPr/>
        </p:nvSpPr>
        <p:spPr>
          <a:xfrm>
            <a:off x="-4778" y="4213801"/>
            <a:ext cx="1559258"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Operatori</a:t>
            </a:r>
            <a:endParaRPr/>
          </a:p>
        </p:txBody>
      </p:sp>
      <p:sp>
        <p:nvSpPr>
          <p:cNvPr id="436" name="Google Shape;436;p8"/>
          <p:cNvSpPr txBox="1"/>
          <p:nvPr/>
        </p:nvSpPr>
        <p:spPr>
          <a:xfrm>
            <a:off x="0" y="562962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Durata</a:t>
            </a:r>
            <a:endParaRPr/>
          </a:p>
        </p:txBody>
      </p:sp>
      <p:sp>
        <p:nvSpPr>
          <p:cNvPr id="437" name="Google Shape;437;p8"/>
          <p:cNvSpPr txBox="1"/>
          <p:nvPr/>
        </p:nvSpPr>
        <p:spPr>
          <a:xfrm>
            <a:off x="1554477" y="5617494"/>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Intera settimana</a:t>
            </a:r>
            <a:endParaRPr sz="1600">
              <a:solidFill>
                <a:schemeClr val="dk1"/>
              </a:solidFill>
              <a:latin typeface="Arial"/>
              <a:ea typeface="Arial"/>
              <a:cs typeface="Arial"/>
              <a:sym typeface="Arial"/>
            </a:endParaRPr>
          </a:p>
        </p:txBody>
      </p:sp>
      <p:sp>
        <p:nvSpPr>
          <p:cNvPr id="438" name="Google Shape;438;p8"/>
          <p:cNvSpPr txBox="1"/>
          <p:nvPr/>
        </p:nvSpPr>
        <p:spPr>
          <a:xfrm>
            <a:off x="0" y="6254774"/>
            <a:ext cx="1554477" cy="33855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600">
                <a:solidFill>
                  <a:schemeClr val="lt1"/>
                </a:solidFill>
                <a:latin typeface="Arial"/>
                <a:ea typeface="Arial"/>
                <a:cs typeface="Arial"/>
                <a:sym typeface="Arial"/>
              </a:rPr>
              <a:t>Enti</a:t>
            </a:r>
            <a:endParaRPr/>
          </a:p>
        </p:txBody>
      </p:sp>
      <p:sp>
        <p:nvSpPr>
          <p:cNvPr id="439" name="Google Shape;439;p8"/>
          <p:cNvSpPr txBox="1"/>
          <p:nvPr/>
        </p:nvSpPr>
        <p:spPr>
          <a:xfrm>
            <a:off x="1554477" y="6286626"/>
            <a:ext cx="71551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600">
                <a:solidFill>
                  <a:schemeClr val="dk1"/>
                </a:solidFill>
                <a:latin typeface="Calibri"/>
                <a:ea typeface="Calibri"/>
                <a:cs typeface="Calibri"/>
                <a:sym typeface="Calibri"/>
              </a:rPr>
              <a:t>Università di Palermo (DiSTeM; Elab); Università di Napoli Federico II; ENEA</a:t>
            </a:r>
            <a:endParaRPr sz="1600">
              <a:solidFill>
                <a:schemeClr val="dk1"/>
              </a:solidFill>
              <a:latin typeface="Calibri"/>
              <a:ea typeface="Calibri"/>
              <a:cs typeface="Calibri"/>
              <a:sym typeface="Calibri"/>
            </a:endParaRPr>
          </a:p>
        </p:txBody>
      </p:sp>
      <p:sp>
        <p:nvSpPr>
          <p:cNvPr id="440" name="Google Shape;440;p8"/>
          <p:cNvSpPr txBox="1"/>
          <p:nvPr/>
        </p:nvSpPr>
        <p:spPr>
          <a:xfrm>
            <a:off x="838200" y="59515"/>
            <a:ext cx="9780505" cy="1325563"/>
          </a:xfrm>
          <a:prstGeom prst="rect">
            <a:avLst/>
          </a:prstGeom>
          <a:noFill/>
          <a:ln>
            <a:noFill/>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Play"/>
              <a:buNone/>
            </a:pPr>
            <a:r>
              <a:rPr lang="it-IT" sz="4400">
                <a:solidFill>
                  <a:schemeClr val="dk1"/>
                </a:solidFill>
                <a:latin typeface="Play"/>
                <a:ea typeface="Play"/>
                <a:cs typeface="Play"/>
                <a:sym typeface="Play"/>
              </a:rPr>
              <a:t>Attività di monitoraggio NBFC armonizzata e </a:t>
            </a:r>
            <a:r>
              <a:rPr b="1" lang="it-IT" sz="4400">
                <a:solidFill>
                  <a:schemeClr val="dk1"/>
                </a:solidFill>
                <a:latin typeface="Play"/>
                <a:ea typeface="Play"/>
                <a:cs typeface="Play"/>
                <a:sym typeface="Play"/>
              </a:rPr>
              <a:t>congiunta tra gruppi di ricercatori</a:t>
            </a:r>
            <a:endParaRPr b="1" sz="4400">
              <a:solidFill>
                <a:schemeClr val="dk1"/>
              </a:solidFill>
              <a:latin typeface="Play"/>
              <a:ea typeface="Play"/>
              <a:cs typeface="Play"/>
              <a:sym typeface="Play"/>
            </a:endParaRPr>
          </a:p>
        </p:txBody>
      </p:sp>
      <p:pic>
        <p:nvPicPr>
          <p:cNvPr descr="A group of people holding a science experiment&#10;&#10;AI-generated content may be incorrect." id="441" name="Google Shape;441;p8"/>
          <p:cNvPicPr preferRelativeResize="0"/>
          <p:nvPr/>
        </p:nvPicPr>
        <p:blipFill rotWithShape="1">
          <a:blip r:embed="rId5">
            <a:alphaModFix/>
          </a:blip>
          <a:srcRect b="0" l="0" r="0" t="0"/>
          <a:stretch/>
        </p:blipFill>
        <p:spPr>
          <a:xfrm>
            <a:off x="10748168" y="-6243"/>
            <a:ext cx="1314368" cy="954541"/>
          </a:xfrm>
          <a:prstGeom prst="rect">
            <a:avLst/>
          </a:prstGeom>
          <a:noFill/>
          <a:ln>
            <a:noFill/>
          </a:ln>
        </p:spPr>
      </p:pic>
      <p:sp>
        <p:nvSpPr>
          <p:cNvPr id="442" name="Google Shape;442;p8"/>
          <p:cNvSpPr txBox="1"/>
          <p:nvPr/>
        </p:nvSpPr>
        <p:spPr>
          <a:xfrm>
            <a:off x="10618704" y="877492"/>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443" name="Google Shape;443;p8"/>
          <p:cNvSpPr txBox="1"/>
          <p:nvPr/>
        </p:nvSpPr>
        <p:spPr>
          <a:xfrm>
            <a:off x="10613233" y="1532074"/>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grpSp>
        <p:nvGrpSpPr>
          <p:cNvPr id="444" name="Google Shape;444;p8"/>
          <p:cNvGrpSpPr/>
          <p:nvPr/>
        </p:nvGrpSpPr>
        <p:grpSpPr>
          <a:xfrm>
            <a:off x="9949241" y="1339914"/>
            <a:ext cx="540000" cy="540000"/>
            <a:chOff x="10952413" y="3538389"/>
            <a:chExt cx="767655" cy="767655"/>
          </a:xfrm>
        </p:grpSpPr>
        <p:sp>
          <p:nvSpPr>
            <p:cNvPr id="445" name="Google Shape;445;p8"/>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446" name="Google Shape;446;p8"/>
            <p:cNvPicPr preferRelativeResize="0"/>
            <p:nvPr/>
          </p:nvPicPr>
          <p:blipFill rotWithShape="1">
            <a:blip r:embed="rId6">
              <a:alphaModFix/>
            </a:blip>
            <a:srcRect b="0" l="0" r="0" t="0"/>
            <a:stretch/>
          </p:blipFill>
          <p:spPr>
            <a:xfrm>
              <a:off x="10952413" y="3538389"/>
              <a:ext cx="767655" cy="767655"/>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pic>
        <p:nvPicPr>
          <p:cNvPr descr="A map of italy with blue lines&#10;&#10;AI-generated content may be incorrect." id="451" name="Google Shape;451;p9"/>
          <p:cNvPicPr preferRelativeResize="0"/>
          <p:nvPr/>
        </p:nvPicPr>
        <p:blipFill rotWithShape="1">
          <a:blip r:embed="rId3">
            <a:alphaModFix/>
          </a:blip>
          <a:srcRect b="0" l="0" r="0" t="0"/>
          <a:stretch/>
        </p:blipFill>
        <p:spPr>
          <a:xfrm>
            <a:off x="2814526" y="0"/>
            <a:ext cx="6562947" cy="6858000"/>
          </a:xfrm>
          <a:prstGeom prst="rect">
            <a:avLst/>
          </a:prstGeom>
          <a:noFill/>
          <a:ln>
            <a:noFill/>
          </a:ln>
        </p:spPr>
      </p:pic>
      <p:sp>
        <p:nvSpPr>
          <p:cNvPr id="452" name="Google Shape;452;p9"/>
          <p:cNvSpPr txBox="1"/>
          <p:nvPr/>
        </p:nvSpPr>
        <p:spPr>
          <a:xfrm>
            <a:off x="10924412" y="4333476"/>
            <a:ext cx="1572512"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it-IT" sz="1200">
                <a:solidFill>
                  <a:schemeClr val="dk1"/>
                </a:solidFill>
                <a:latin typeface="Calibri"/>
                <a:ea typeface="Calibri"/>
                <a:cs typeface="Calibri"/>
                <a:sym typeface="Calibri"/>
              </a:rPr>
              <a:t>Coralligeno</a:t>
            </a:r>
            <a:endParaRPr b="1" i="1" sz="1200">
              <a:solidFill>
                <a:schemeClr val="dk1"/>
              </a:solidFill>
              <a:latin typeface="Calibri"/>
              <a:ea typeface="Calibri"/>
              <a:cs typeface="Calibri"/>
              <a:sym typeface="Calibri"/>
            </a:endParaRPr>
          </a:p>
        </p:txBody>
      </p:sp>
      <p:pic>
        <p:nvPicPr>
          <p:cNvPr descr="A group of people holding a science experiment&#10;&#10;AI-generated content may be incorrect." id="453" name="Google Shape;453;p9"/>
          <p:cNvPicPr preferRelativeResize="0"/>
          <p:nvPr/>
        </p:nvPicPr>
        <p:blipFill rotWithShape="1">
          <a:blip r:embed="rId4">
            <a:alphaModFix/>
          </a:blip>
          <a:srcRect b="0" l="0" r="0" t="0"/>
          <a:stretch/>
        </p:blipFill>
        <p:spPr>
          <a:xfrm>
            <a:off x="10461122" y="785354"/>
            <a:ext cx="1737231" cy="1261639"/>
          </a:xfrm>
          <a:prstGeom prst="rect">
            <a:avLst/>
          </a:prstGeom>
          <a:noFill/>
          <a:ln>
            <a:noFill/>
          </a:ln>
        </p:spPr>
      </p:pic>
      <p:sp>
        <p:nvSpPr>
          <p:cNvPr id="454" name="Google Shape;454;p9"/>
          <p:cNvSpPr txBox="1"/>
          <p:nvPr/>
        </p:nvSpPr>
        <p:spPr>
          <a:xfrm>
            <a:off x="10615913" y="2035754"/>
            <a:ext cx="1573295" cy="707886"/>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4000">
                <a:solidFill>
                  <a:schemeClr val="lt1"/>
                </a:solidFill>
                <a:latin typeface="Arial"/>
                <a:ea typeface="Arial"/>
                <a:cs typeface="Arial"/>
                <a:sym typeface="Arial"/>
              </a:rPr>
              <a:t>MARE</a:t>
            </a:r>
            <a:endParaRPr b="1" sz="4000">
              <a:solidFill>
                <a:schemeClr val="lt1"/>
              </a:solidFill>
              <a:latin typeface="Arial"/>
              <a:ea typeface="Arial"/>
              <a:cs typeface="Arial"/>
              <a:sym typeface="Arial"/>
            </a:endParaRPr>
          </a:p>
        </p:txBody>
      </p:sp>
      <p:sp>
        <p:nvSpPr>
          <p:cNvPr id="455" name="Google Shape;455;p9"/>
          <p:cNvSpPr txBox="1"/>
          <p:nvPr/>
        </p:nvSpPr>
        <p:spPr>
          <a:xfrm>
            <a:off x="10610061" y="2690336"/>
            <a:ext cx="1578865" cy="738664"/>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400">
                <a:solidFill>
                  <a:schemeClr val="lt1"/>
                </a:solidFill>
                <a:latin typeface="Arial"/>
                <a:ea typeface="Arial"/>
                <a:cs typeface="Arial"/>
                <a:sym typeface="Arial"/>
              </a:rPr>
              <a:t>Scientists NBFC &amp; Citizen's engagement</a:t>
            </a:r>
            <a:endParaRPr b="1" sz="1400">
              <a:solidFill>
                <a:schemeClr val="lt1"/>
              </a:solidFill>
              <a:latin typeface="Arial"/>
              <a:ea typeface="Arial"/>
              <a:cs typeface="Arial"/>
              <a:sym typeface="Arial"/>
            </a:endParaRPr>
          </a:p>
        </p:txBody>
      </p:sp>
      <p:grpSp>
        <p:nvGrpSpPr>
          <p:cNvPr id="456" name="Google Shape;456;p9"/>
          <p:cNvGrpSpPr/>
          <p:nvPr/>
        </p:nvGrpSpPr>
        <p:grpSpPr>
          <a:xfrm>
            <a:off x="10952413" y="3538389"/>
            <a:ext cx="767655" cy="767655"/>
            <a:chOff x="10952413" y="3538389"/>
            <a:chExt cx="767655" cy="767655"/>
          </a:xfrm>
        </p:grpSpPr>
        <p:sp>
          <p:nvSpPr>
            <p:cNvPr id="457" name="Google Shape;457;p9"/>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458" name="Google Shape;458;p9"/>
            <p:cNvPicPr preferRelativeResize="0"/>
            <p:nvPr/>
          </p:nvPicPr>
          <p:blipFill rotWithShape="1">
            <a:blip r:embed="rId5">
              <a:alphaModFix/>
            </a:blip>
            <a:srcRect b="0" l="0" r="0" t="0"/>
            <a:stretch/>
          </p:blipFill>
          <p:spPr>
            <a:xfrm>
              <a:off x="10952413" y="3538389"/>
              <a:ext cx="767655" cy="767655"/>
            </a:xfrm>
            <a:prstGeom prst="rect">
              <a:avLst/>
            </a:prstGeom>
            <a:noFill/>
            <a:ln>
              <a:noFill/>
            </a:ln>
          </p:spPr>
        </p:pic>
      </p:grpSp>
      <p:grpSp>
        <p:nvGrpSpPr>
          <p:cNvPr id="459" name="Google Shape;459;p9"/>
          <p:cNvGrpSpPr/>
          <p:nvPr/>
        </p:nvGrpSpPr>
        <p:grpSpPr>
          <a:xfrm>
            <a:off x="4170877" y="1643709"/>
            <a:ext cx="432000" cy="432000"/>
            <a:chOff x="10952413" y="3538389"/>
            <a:chExt cx="767655" cy="767655"/>
          </a:xfrm>
        </p:grpSpPr>
        <p:sp>
          <p:nvSpPr>
            <p:cNvPr id="460" name="Google Shape;460;p9"/>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461" name="Google Shape;461;p9"/>
            <p:cNvPicPr preferRelativeResize="0"/>
            <p:nvPr/>
          </p:nvPicPr>
          <p:blipFill rotWithShape="1">
            <a:blip r:embed="rId5">
              <a:alphaModFix/>
            </a:blip>
            <a:srcRect b="0" l="0" r="0" t="0"/>
            <a:stretch/>
          </p:blipFill>
          <p:spPr>
            <a:xfrm>
              <a:off x="10952413" y="3538389"/>
              <a:ext cx="767655" cy="767655"/>
            </a:xfrm>
            <a:prstGeom prst="rect">
              <a:avLst/>
            </a:prstGeom>
            <a:noFill/>
            <a:ln>
              <a:noFill/>
            </a:ln>
          </p:spPr>
        </p:pic>
      </p:grpSp>
      <p:sp>
        <p:nvSpPr>
          <p:cNvPr id="462" name="Google Shape;462;p9"/>
          <p:cNvSpPr txBox="1"/>
          <p:nvPr/>
        </p:nvSpPr>
        <p:spPr>
          <a:xfrm>
            <a:off x="3085410" y="4471975"/>
            <a:ext cx="2602933" cy="46737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Palermo (DiSTeM; Elab)</a:t>
            </a:r>
            <a:endParaRPr/>
          </a:p>
          <a:p>
            <a:pPr indent="0" lvl="0" marL="0" marR="0" rtl="0" algn="r">
              <a:lnSpc>
                <a:spcPct val="107000"/>
              </a:lnSpc>
              <a:spcBef>
                <a:spcPts val="0"/>
              </a:spcBef>
              <a:spcAft>
                <a:spcPts val="0"/>
              </a:spcAft>
              <a:buNone/>
            </a:pPr>
            <a:r>
              <a:rPr lang="it-IT" sz="1200" u="sng">
                <a:solidFill>
                  <a:srgbClr val="0563C1"/>
                </a:solidFill>
                <a:latin typeface="Calibri"/>
                <a:ea typeface="Calibri"/>
                <a:cs typeface="Calibri"/>
                <a:sym typeface="Calibri"/>
                <a:hlinkClick r:id="rId6">
                  <a:extLst>
                    <a:ext uri="{A12FA001-AC4F-418D-AE19-62706E023703}">
                      <ahyp:hlinkClr val="tx"/>
                    </a:ext>
                  </a:extLst>
                </a:hlinkClick>
              </a:rPr>
              <a:t>mariadelmar.boschbelmar@unipa.it</a:t>
            </a:r>
            <a:endParaRPr sz="1200" u="sng">
              <a:solidFill>
                <a:srgbClr val="0563C1"/>
              </a:solidFill>
              <a:latin typeface="Calibri"/>
              <a:ea typeface="Calibri"/>
              <a:cs typeface="Calibri"/>
              <a:sym typeface="Calibri"/>
            </a:endParaRPr>
          </a:p>
        </p:txBody>
      </p:sp>
      <p:sp>
        <p:nvSpPr>
          <p:cNvPr id="463" name="Google Shape;463;p9"/>
          <p:cNvSpPr txBox="1"/>
          <p:nvPr/>
        </p:nvSpPr>
        <p:spPr>
          <a:xfrm>
            <a:off x="4434761" y="3430370"/>
            <a:ext cx="2297613"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Università di Napoli Federico II</a:t>
            </a:r>
            <a:endParaRPr/>
          </a:p>
          <a:p>
            <a:pPr indent="0" lvl="0" marL="0" marR="0" rtl="0" algn="r">
              <a:spcBef>
                <a:spcPts val="0"/>
              </a:spcBef>
              <a:spcAft>
                <a:spcPts val="0"/>
              </a:spcAft>
              <a:buNone/>
            </a:pPr>
            <a:r>
              <a:rPr lang="it-IT" sz="1200" u="sng">
                <a:solidFill>
                  <a:srgbClr val="0563C1"/>
                </a:solidFill>
                <a:latin typeface="Calibri"/>
                <a:ea typeface="Calibri"/>
                <a:cs typeface="Calibri"/>
                <a:sym typeface="Calibri"/>
                <a:hlinkClick r:id="rId7">
                  <a:extLst>
                    <a:ext uri="{A12FA001-AC4F-418D-AE19-62706E023703}">
                      <ahyp:hlinkClr val="tx"/>
                    </a:ext>
                  </a:extLst>
                </a:hlinkClick>
              </a:rPr>
              <a:t>simonetta.fraschetti@unina.it</a:t>
            </a:r>
            <a:endParaRPr b="1" sz="1200">
              <a:solidFill>
                <a:schemeClr val="dk1"/>
              </a:solidFill>
              <a:latin typeface="Arial"/>
              <a:ea typeface="Arial"/>
              <a:cs typeface="Arial"/>
              <a:sym typeface="Arial"/>
            </a:endParaRPr>
          </a:p>
        </p:txBody>
      </p:sp>
      <p:sp>
        <p:nvSpPr>
          <p:cNvPr id="464" name="Google Shape;464;p9"/>
          <p:cNvSpPr txBox="1"/>
          <p:nvPr/>
        </p:nvSpPr>
        <p:spPr>
          <a:xfrm>
            <a:off x="2182270" y="1894794"/>
            <a:ext cx="2017312"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it-IT" sz="1200">
                <a:solidFill>
                  <a:schemeClr val="dk1"/>
                </a:solidFill>
                <a:latin typeface="Calibri"/>
                <a:ea typeface="Calibri"/>
                <a:cs typeface="Calibri"/>
                <a:sym typeface="Calibri"/>
              </a:rPr>
              <a:t>ENEA</a:t>
            </a:r>
            <a:endParaRPr/>
          </a:p>
          <a:p>
            <a:pPr indent="0" lvl="0" marL="0" marR="0" rtl="0" algn="r">
              <a:spcBef>
                <a:spcPts val="0"/>
              </a:spcBef>
              <a:spcAft>
                <a:spcPts val="0"/>
              </a:spcAft>
              <a:buNone/>
            </a:pPr>
            <a:r>
              <a:rPr lang="it-IT" sz="1200" u="sng">
                <a:solidFill>
                  <a:srgbClr val="0563C1"/>
                </a:solidFill>
                <a:latin typeface="Calibri"/>
                <a:ea typeface="Calibri"/>
                <a:cs typeface="Calibri"/>
                <a:sym typeface="Calibri"/>
              </a:rPr>
              <a:t>luca.appolloni@enea.it</a:t>
            </a:r>
            <a:endParaRPr/>
          </a:p>
        </p:txBody>
      </p:sp>
      <p:grpSp>
        <p:nvGrpSpPr>
          <p:cNvPr id="465" name="Google Shape;465;p9"/>
          <p:cNvGrpSpPr/>
          <p:nvPr/>
        </p:nvGrpSpPr>
        <p:grpSpPr>
          <a:xfrm>
            <a:off x="6700668" y="3275900"/>
            <a:ext cx="432000" cy="432000"/>
            <a:chOff x="10952413" y="3538389"/>
            <a:chExt cx="767655" cy="767655"/>
          </a:xfrm>
        </p:grpSpPr>
        <p:sp>
          <p:nvSpPr>
            <p:cNvPr id="466" name="Google Shape;466;p9"/>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467" name="Google Shape;467;p9"/>
            <p:cNvPicPr preferRelativeResize="0"/>
            <p:nvPr/>
          </p:nvPicPr>
          <p:blipFill rotWithShape="1">
            <a:blip r:embed="rId5">
              <a:alphaModFix/>
            </a:blip>
            <a:srcRect b="0" l="0" r="0" t="0"/>
            <a:stretch/>
          </p:blipFill>
          <p:spPr>
            <a:xfrm>
              <a:off x="10952413" y="3538389"/>
              <a:ext cx="767655" cy="767655"/>
            </a:xfrm>
            <a:prstGeom prst="rect">
              <a:avLst/>
            </a:prstGeom>
            <a:noFill/>
            <a:ln>
              <a:noFill/>
            </a:ln>
          </p:spPr>
        </p:pic>
      </p:grpSp>
      <p:grpSp>
        <p:nvGrpSpPr>
          <p:cNvPr id="468" name="Google Shape;468;p9"/>
          <p:cNvGrpSpPr/>
          <p:nvPr/>
        </p:nvGrpSpPr>
        <p:grpSpPr>
          <a:xfrm>
            <a:off x="5879999" y="4285821"/>
            <a:ext cx="432000" cy="432000"/>
            <a:chOff x="10952413" y="3538389"/>
            <a:chExt cx="767655" cy="767655"/>
          </a:xfrm>
        </p:grpSpPr>
        <p:sp>
          <p:nvSpPr>
            <p:cNvPr id="469" name="Google Shape;469;p9"/>
            <p:cNvSpPr/>
            <p:nvPr/>
          </p:nvSpPr>
          <p:spPr>
            <a:xfrm>
              <a:off x="10990668" y="3565821"/>
              <a:ext cx="720000" cy="720000"/>
            </a:xfrm>
            <a:prstGeom prst="ellipse">
              <a:avLst/>
            </a:prstGeom>
            <a:solidFill>
              <a:srgbClr val="FF6600"/>
            </a:solidFill>
            <a:ln cap="flat" cmpd="sng" w="1905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Coral with solid fill" id="470" name="Google Shape;470;p9"/>
            <p:cNvPicPr preferRelativeResize="0"/>
            <p:nvPr/>
          </p:nvPicPr>
          <p:blipFill rotWithShape="1">
            <a:blip r:embed="rId5">
              <a:alphaModFix/>
            </a:blip>
            <a:srcRect b="0" l="0" r="0" t="0"/>
            <a:stretch/>
          </p:blipFill>
          <p:spPr>
            <a:xfrm>
              <a:off x="10952413" y="3538389"/>
              <a:ext cx="767655" cy="767655"/>
            </a:xfrm>
            <a:prstGeom prst="rect">
              <a:avLst/>
            </a:prstGeom>
            <a:noFill/>
            <a:ln>
              <a:noFill/>
            </a:ln>
          </p:spPr>
        </p:pic>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2025-02-27T15:31:13Z</dcterms:created>
  <dc:creator>Maria Cristina Mangano</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ad0b24d-6422-44b0-b3de-abb3a9e8c81a_Enabled">
    <vt:lpwstr>true</vt:lpwstr>
  </property>
  <property fmtid="{D5CDD505-2E9C-101B-9397-08002B2CF9AE}" pid="3" name="MSIP_Label_2ad0b24d-6422-44b0-b3de-abb3a9e8c81a_SetDate">
    <vt:lpwstr>2025-03-10T08:16:14Z</vt:lpwstr>
  </property>
  <property fmtid="{D5CDD505-2E9C-101B-9397-08002B2CF9AE}" pid="4" name="MSIP_Label_2ad0b24d-6422-44b0-b3de-abb3a9e8c81a_Method">
    <vt:lpwstr>Standard</vt:lpwstr>
  </property>
  <property fmtid="{D5CDD505-2E9C-101B-9397-08002B2CF9AE}" pid="5" name="MSIP_Label_2ad0b24d-6422-44b0-b3de-abb3a9e8c81a_Name">
    <vt:lpwstr>defa4170-0d19-0005-0004-bc88714345d2</vt:lpwstr>
  </property>
  <property fmtid="{D5CDD505-2E9C-101B-9397-08002B2CF9AE}" pid="6" name="MSIP_Label_2ad0b24d-6422-44b0-b3de-abb3a9e8c81a_SiteId">
    <vt:lpwstr>2fcfe26a-bb62-46b0-b1e3-28f9da0c45fd</vt:lpwstr>
  </property>
  <property fmtid="{D5CDD505-2E9C-101B-9397-08002B2CF9AE}" pid="7" name="MSIP_Label_2ad0b24d-6422-44b0-b3de-abb3a9e8c81a_ActionId">
    <vt:lpwstr>7eaa5e6d-20f4-4484-b60c-f286ebba861f</vt:lpwstr>
  </property>
  <property fmtid="{D5CDD505-2E9C-101B-9397-08002B2CF9AE}" pid="8" name="MSIP_Label_2ad0b24d-6422-44b0-b3de-abb3a9e8c81a_ContentBits">
    <vt:lpwstr>0</vt:lpwstr>
  </property>
  <property fmtid="{D5CDD505-2E9C-101B-9397-08002B2CF9AE}" pid="9" name="MSIP_Label_2ad0b24d-6422-44b0-b3de-abb3a9e8c81a_Tag">
    <vt:lpwstr>50, 3, 0, 1</vt:lpwstr>
  </property>
</Properties>
</file>