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6858000" cx="12192000"/>
  <p:notesSz cx="6858000" cy="9144000"/>
  <p:embeddedFontLst>
    <p:embeddedFont>
      <p:font typeface="Play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8" roundtripDataSignature="AMtx7mhri0wlY0IaSPbeYM4jVs/NERh/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Play-bold.fntdata"/><Relationship Id="rId16" Type="http://schemas.openxmlformats.org/officeDocument/2006/relationships/font" Target="fonts/Play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customschemas.google.com/relationships/presentationmetadata" Target="meta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t-IT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49375cf60d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g349375cf60d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49375cf60d_0_2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g349375cf60d_0_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8" name="Google Shape;168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34838668fda_3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2" name="Google Shape;192;g34838668fda_3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g34838668fda_3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1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30" name="Google Shape;30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5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5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5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Relationship Id="rId4" Type="http://schemas.openxmlformats.org/officeDocument/2006/relationships/hyperlink" Target="mailto:orena.rebecchi@unimore.it" TargetMode="External"/><Relationship Id="rId11" Type="http://schemas.openxmlformats.org/officeDocument/2006/relationships/hyperlink" Target="mailto:antonio.todaro@unimore.it" TargetMode="External"/><Relationship Id="rId10" Type="http://schemas.openxmlformats.org/officeDocument/2006/relationships/hyperlink" Target="mailto:antonio.todaro@unimore.it" TargetMode="External"/><Relationship Id="rId9" Type="http://schemas.openxmlformats.org/officeDocument/2006/relationships/hyperlink" Target="mailto:antonio.todaro@unimore.it" TargetMode="External"/><Relationship Id="rId5" Type="http://schemas.openxmlformats.org/officeDocument/2006/relationships/hyperlink" Target="mailto:lara.maistrello@unimore.it" TargetMode="External"/><Relationship Id="rId6" Type="http://schemas.openxmlformats.org/officeDocument/2006/relationships/hyperlink" Target="mailto:roberta.iacono@unina.it" TargetMode="External"/><Relationship Id="rId7" Type="http://schemas.openxmlformats.org/officeDocument/2006/relationships/hyperlink" Target="mailto:paola.branduardi@unimib.it" TargetMode="External"/><Relationship Id="rId8" Type="http://schemas.openxmlformats.org/officeDocument/2006/relationships/hyperlink" Target="mailto:silvia.galafassi@cnr.it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mailto:daniele.sommaggio@unimore.it" TargetMode="External"/><Relationship Id="rId4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mailto:matteo.busconi@unicatt.it" TargetMode="External"/><Relationship Id="rId4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mailto:andrea.galimberti@unimib.it" TargetMode="External"/><Relationship Id="rId4" Type="http://schemas.openxmlformats.org/officeDocument/2006/relationships/hyperlink" Target="mailto:niccolo.fattorini@unisi.it" TargetMode="External"/><Relationship Id="rId9" Type="http://schemas.openxmlformats.org/officeDocument/2006/relationships/image" Target="../media/image1.jpg"/><Relationship Id="rId5" Type="http://schemas.openxmlformats.org/officeDocument/2006/relationships/hyperlink" Target="mailto:olivia.dondina@unimib.it" TargetMode="External"/><Relationship Id="rId6" Type="http://schemas.openxmlformats.org/officeDocument/2006/relationships/hyperlink" Target="mailto:emiliano.mori@cnr.it" TargetMode="External"/><Relationship Id="rId7" Type="http://schemas.openxmlformats.org/officeDocument/2006/relationships/hyperlink" Target="mailto:benedetta.defrancesco@unina.it" TargetMode="External"/><Relationship Id="rId8" Type="http://schemas.openxmlformats.org/officeDocument/2006/relationships/hyperlink" Target="mailto:giulia.ferrari@fmach.it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</a:pPr>
            <a:r>
              <a:rPr lang="it-IT"/>
              <a:t>Biodiversity Sampling Week</a:t>
            </a:r>
            <a:endParaRPr/>
          </a:p>
        </p:txBody>
      </p:sp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t-IT"/>
              <a:t>NBFC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t-IT"/>
              <a:t>Proposal’s summary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8"/>
          <p:cNvSpPr txBox="1"/>
          <p:nvPr/>
        </p:nvSpPr>
        <p:spPr>
          <a:xfrm>
            <a:off x="-7547" y="1379338"/>
            <a:ext cx="8625404" cy="3440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u="sng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</a:rPr>
              <a:t>lisa.solieri@unimore.it</a:t>
            </a:r>
            <a:endParaRPr sz="1400" u="sng">
              <a:solidFill>
                <a:srgbClr val="0563C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8"/>
          <p:cNvSpPr txBox="1"/>
          <p:nvPr/>
        </p:nvSpPr>
        <p:spPr>
          <a:xfrm>
            <a:off x="1545405" y="1900978"/>
            <a:ext cx="10180323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Basidiomyceti ascomyceti in suoli boschivi e "grassland"</a:t>
            </a:r>
            <a:endParaRPr b="1"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8"/>
          <p:cNvSpPr txBox="1"/>
          <p:nvPr/>
        </p:nvSpPr>
        <p:spPr>
          <a:xfrm>
            <a:off x="-4778" y="1901950"/>
            <a:ext cx="1554478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Habitat</a:t>
            </a:r>
            <a:endParaRPr b="1"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8"/>
          <p:cNvSpPr txBox="1"/>
          <p:nvPr/>
        </p:nvSpPr>
        <p:spPr>
          <a:xfrm>
            <a:off x="-9071" y="2692806"/>
            <a:ext cx="1554479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Obiettivo</a:t>
            </a:r>
            <a:endParaRPr/>
          </a:p>
        </p:txBody>
      </p:sp>
      <p:sp>
        <p:nvSpPr>
          <p:cNvPr id="250" name="Google Shape;250;p8"/>
          <p:cNvSpPr txBox="1"/>
          <p:nvPr/>
        </p:nvSpPr>
        <p:spPr>
          <a:xfrm>
            <a:off x="-9076" y="3008771"/>
            <a:ext cx="1554480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Attività</a:t>
            </a:r>
            <a:endParaRPr/>
          </a:p>
        </p:txBody>
      </p:sp>
      <p:sp>
        <p:nvSpPr>
          <p:cNvPr id="251" name="Google Shape;251;p8"/>
          <p:cNvSpPr txBox="1"/>
          <p:nvPr/>
        </p:nvSpPr>
        <p:spPr>
          <a:xfrm>
            <a:off x="-4778" y="5000286"/>
            <a:ext cx="1559255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Regione</a:t>
            </a:r>
            <a:endParaRPr/>
          </a:p>
        </p:txBody>
      </p:sp>
      <p:sp>
        <p:nvSpPr>
          <p:cNvPr id="252" name="Google Shape;252;p8"/>
          <p:cNvSpPr txBox="1"/>
          <p:nvPr/>
        </p:nvSpPr>
        <p:spPr>
          <a:xfrm>
            <a:off x="-4778" y="4213801"/>
            <a:ext cx="1559258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Operatori</a:t>
            </a:r>
            <a:endParaRPr/>
          </a:p>
        </p:txBody>
      </p:sp>
      <p:sp>
        <p:nvSpPr>
          <p:cNvPr id="253" name="Google Shape;253;p8"/>
          <p:cNvSpPr txBox="1"/>
          <p:nvPr/>
        </p:nvSpPr>
        <p:spPr>
          <a:xfrm>
            <a:off x="0" y="5629624"/>
            <a:ext cx="1554477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Durata</a:t>
            </a:r>
            <a:endParaRPr/>
          </a:p>
        </p:txBody>
      </p:sp>
      <p:sp>
        <p:nvSpPr>
          <p:cNvPr id="254" name="Google Shape;254;p8"/>
          <p:cNvSpPr txBox="1"/>
          <p:nvPr/>
        </p:nvSpPr>
        <p:spPr>
          <a:xfrm>
            <a:off x="0" y="6254774"/>
            <a:ext cx="1554477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Enti</a:t>
            </a:r>
            <a:endParaRPr/>
          </a:p>
        </p:txBody>
      </p:sp>
      <p:sp>
        <p:nvSpPr>
          <p:cNvPr id="255" name="Google Shape;255;p8"/>
          <p:cNvSpPr txBox="1"/>
          <p:nvPr/>
        </p:nvSpPr>
        <p:spPr>
          <a:xfrm>
            <a:off x="1558771" y="5006604"/>
            <a:ext cx="10350200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Partecipanza di Nonantola (Modena)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8"/>
          <p:cNvSpPr txBox="1"/>
          <p:nvPr/>
        </p:nvSpPr>
        <p:spPr>
          <a:xfrm>
            <a:off x="1549700" y="6254774"/>
            <a:ext cx="6203950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Dipartimento Scienze della Vita Università di Modena e Reggio Emilia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8"/>
          <p:cNvSpPr txBox="1"/>
          <p:nvPr/>
        </p:nvSpPr>
        <p:spPr>
          <a:xfrm>
            <a:off x="1554477" y="5626565"/>
            <a:ext cx="1042996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'14 Maggio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8"/>
          <p:cNvSpPr txBox="1"/>
          <p:nvPr/>
        </p:nvSpPr>
        <p:spPr>
          <a:xfrm>
            <a:off x="1545404" y="2809305"/>
            <a:ext cx="10180323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Monitorare la diversità di lieviti in suoli boschivi mediante approcci culturomici e di metabarcoding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"/>
          <p:cNvSpPr txBox="1"/>
          <p:nvPr/>
        </p:nvSpPr>
        <p:spPr>
          <a:xfrm>
            <a:off x="10479024" y="1579170"/>
            <a:ext cx="1712976" cy="52322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Scientists NBFC single group</a:t>
            </a:r>
            <a:endParaRPr b="1"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person looking through a microscope&#10;&#10;AI-generated content may be incorrect." id="260" name="Google Shape;26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75554" y="-100584"/>
            <a:ext cx="1096355" cy="1096355"/>
          </a:xfrm>
          <a:prstGeom prst="rect">
            <a:avLst/>
          </a:prstGeom>
          <a:noFill/>
          <a:ln>
            <a:noFill/>
          </a:ln>
        </p:spPr>
      </p:pic>
      <p:sp>
        <p:nvSpPr>
          <p:cNvPr id="261" name="Google Shape;261;p8"/>
          <p:cNvSpPr txBox="1"/>
          <p:nvPr/>
        </p:nvSpPr>
        <p:spPr>
          <a:xfrm>
            <a:off x="10479024" y="880331"/>
            <a:ext cx="1711452" cy="707886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TERRA</a:t>
            </a:r>
            <a:endParaRPr b="1" sz="4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"/>
          <p:cNvSpPr txBox="1"/>
          <p:nvPr/>
        </p:nvSpPr>
        <p:spPr>
          <a:xfrm>
            <a:off x="1549700" y="4216554"/>
            <a:ext cx="9714592" cy="3440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Singolo gruppo NBFC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8"/>
          <p:cNvSpPr txBox="1"/>
          <p:nvPr/>
        </p:nvSpPr>
        <p:spPr>
          <a:xfrm>
            <a:off x="838200" y="59515"/>
            <a:ext cx="978050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it-IT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Attività di monitoraggio </a:t>
            </a:r>
            <a:r>
              <a:rPr b="1" lang="it-IT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singolo gruppo NBFC</a:t>
            </a:r>
            <a:endParaRPr b="1" sz="44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9"/>
          <p:cNvSpPr txBox="1"/>
          <p:nvPr/>
        </p:nvSpPr>
        <p:spPr>
          <a:xfrm>
            <a:off x="-7547" y="1379338"/>
            <a:ext cx="8625404" cy="3440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u="sng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</a:rPr>
              <a:t>filippo.tatino@gmail.com</a:t>
            </a:r>
            <a:endParaRPr sz="1400" u="sng">
              <a:solidFill>
                <a:srgbClr val="0563C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9"/>
          <p:cNvSpPr txBox="1"/>
          <p:nvPr/>
        </p:nvSpPr>
        <p:spPr>
          <a:xfrm>
            <a:off x="1545405" y="2120434"/>
            <a:ext cx="1018032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Avifauna e flora del parco archeologico di Longola caratterizzato da prati, coltivi, bosco e canneto ripariale lungo il fiume Sarno</a:t>
            </a:r>
            <a:endParaRPr b="1"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9"/>
          <p:cNvSpPr txBox="1"/>
          <p:nvPr/>
        </p:nvSpPr>
        <p:spPr>
          <a:xfrm>
            <a:off x="-4778" y="2121406"/>
            <a:ext cx="1554478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Habitat</a:t>
            </a:r>
            <a:endParaRPr b="1"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9"/>
          <p:cNvSpPr txBox="1"/>
          <p:nvPr/>
        </p:nvSpPr>
        <p:spPr>
          <a:xfrm>
            <a:off x="-13859" y="3014506"/>
            <a:ext cx="1554479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Obiettivo</a:t>
            </a:r>
            <a:endParaRPr/>
          </a:p>
        </p:txBody>
      </p:sp>
      <p:sp>
        <p:nvSpPr>
          <p:cNvPr id="272" name="Google Shape;272;p9"/>
          <p:cNvSpPr txBox="1"/>
          <p:nvPr/>
        </p:nvSpPr>
        <p:spPr>
          <a:xfrm>
            <a:off x="-4783" y="3694319"/>
            <a:ext cx="1554480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Attività</a:t>
            </a:r>
            <a:endParaRPr/>
          </a:p>
        </p:txBody>
      </p:sp>
      <p:sp>
        <p:nvSpPr>
          <p:cNvPr id="273" name="Google Shape;273;p9"/>
          <p:cNvSpPr txBox="1"/>
          <p:nvPr/>
        </p:nvSpPr>
        <p:spPr>
          <a:xfrm>
            <a:off x="-13859" y="5087201"/>
            <a:ext cx="1559255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Regione</a:t>
            </a:r>
            <a:endParaRPr/>
          </a:p>
        </p:txBody>
      </p:sp>
      <p:sp>
        <p:nvSpPr>
          <p:cNvPr id="274" name="Google Shape;274;p9"/>
          <p:cNvSpPr txBox="1"/>
          <p:nvPr/>
        </p:nvSpPr>
        <p:spPr>
          <a:xfrm>
            <a:off x="-13859" y="4372595"/>
            <a:ext cx="1559258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Operatori</a:t>
            </a:r>
            <a:endParaRPr/>
          </a:p>
        </p:txBody>
      </p:sp>
      <p:sp>
        <p:nvSpPr>
          <p:cNvPr id="275" name="Google Shape;275;p9"/>
          <p:cNvSpPr txBox="1"/>
          <p:nvPr/>
        </p:nvSpPr>
        <p:spPr>
          <a:xfrm>
            <a:off x="0" y="5745164"/>
            <a:ext cx="1554477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Durata</a:t>
            </a:r>
            <a:endParaRPr/>
          </a:p>
        </p:txBody>
      </p:sp>
      <p:sp>
        <p:nvSpPr>
          <p:cNvPr id="276" name="Google Shape;276;p9"/>
          <p:cNvSpPr txBox="1"/>
          <p:nvPr/>
        </p:nvSpPr>
        <p:spPr>
          <a:xfrm>
            <a:off x="-4778" y="6302503"/>
            <a:ext cx="1554477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Enti</a:t>
            </a:r>
            <a:endParaRPr/>
          </a:p>
        </p:txBody>
      </p:sp>
      <p:sp>
        <p:nvSpPr>
          <p:cNvPr id="277" name="Google Shape;277;p9"/>
          <p:cNvSpPr txBox="1"/>
          <p:nvPr/>
        </p:nvSpPr>
        <p:spPr>
          <a:xfrm>
            <a:off x="1549690" y="5093519"/>
            <a:ext cx="10350200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Parco archeologico naturalistico di Longola (Poggiomarino, Napoli)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9"/>
          <p:cNvSpPr txBox="1"/>
          <p:nvPr/>
        </p:nvSpPr>
        <p:spPr>
          <a:xfrm>
            <a:off x="1545396" y="6302503"/>
            <a:ext cx="10189406" cy="3440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Stazione di Inanellamento di Longola, ASOIM odv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9"/>
          <p:cNvSpPr txBox="1"/>
          <p:nvPr/>
        </p:nvSpPr>
        <p:spPr>
          <a:xfrm>
            <a:off x="1554477" y="5742105"/>
            <a:ext cx="1042996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 o 18 maggio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9"/>
          <p:cNvSpPr txBox="1"/>
          <p:nvPr/>
        </p:nvSpPr>
        <p:spPr>
          <a:xfrm>
            <a:off x="1540616" y="2939990"/>
            <a:ext cx="10180323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L'intenzione è quella di effettuare un monitoraggio sulla diversità avifaunistica e botanica nel parco archeologico di Longola, in Poggiomarino (NA). </a:t>
            </a:r>
            <a:endParaRPr/>
          </a:p>
        </p:txBody>
      </p:sp>
      <p:sp>
        <p:nvSpPr>
          <p:cNvPr id="281" name="Google Shape;281;p9"/>
          <p:cNvSpPr txBox="1"/>
          <p:nvPr/>
        </p:nvSpPr>
        <p:spPr>
          <a:xfrm>
            <a:off x="10479024" y="1579170"/>
            <a:ext cx="1712976" cy="52322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Scientists NBFC single group</a:t>
            </a:r>
            <a:endParaRPr b="1"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person looking through a microscope&#10;&#10;AI-generated content may be incorrect." id="282" name="Google Shape;282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75554" y="-100584"/>
            <a:ext cx="1096355" cy="1096355"/>
          </a:xfrm>
          <a:prstGeom prst="rect">
            <a:avLst/>
          </a:prstGeom>
          <a:noFill/>
          <a:ln>
            <a:noFill/>
          </a:ln>
        </p:spPr>
      </p:pic>
      <p:sp>
        <p:nvSpPr>
          <p:cNvPr id="283" name="Google Shape;283;p9"/>
          <p:cNvSpPr txBox="1"/>
          <p:nvPr/>
        </p:nvSpPr>
        <p:spPr>
          <a:xfrm>
            <a:off x="10479024" y="880331"/>
            <a:ext cx="1711452" cy="707886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TERRA</a:t>
            </a:r>
            <a:endParaRPr b="1" sz="4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9"/>
          <p:cNvSpPr txBox="1"/>
          <p:nvPr/>
        </p:nvSpPr>
        <p:spPr>
          <a:xfrm>
            <a:off x="1540613" y="3622787"/>
            <a:ext cx="10180323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L'indagine verrà effettuata tramite monitoraggio visivo ed inanellamento a scopo scientifico presso la Stazione di Inanellamento di Longola. 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9"/>
          <p:cNvSpPr txBox="1"/>
          <p:nvPr/>
        </p:nvSpPr>
        <p:spPr>
          <a:xfrm>
            <a:off x="838200" y="59515"/>
            <a:ext cx="978050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it-IT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Attività di monitoraggio </a:t>
            </a:r>
            <a:r>
              <a:rPr b="1" lang="it-IT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singolo gruppo NBFC</a:t>
            </a:r>
            <a:endParaRPr b="1" sz="44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</p:txBody>
      </p:sp>
      <p:sp>
        <p:nvSpPr>
          <p:cNvPr id="286" name="Google Shape;286;p9"/>
          <p:cNvSpPr txBox="1"/>
          <p:nvPr/>
        </p:nvSpPr>
        <p:spPr>
          <a:xfrm>
            <a:off x="1540613" y="4352282"/>
            <a:ext cx="9714592" cy="3440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Singolo gruppo NBFC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/>
          <p:nvPr>
            <p:ph type="title"/>
          </p:nvPr>
        </p:nvSpPr>
        <p:spPr>
          <a:xfrm>
            <a:off x="856488" y="2610691"/>
            <a:ext cx="978050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it-IT"/>
              <a:t>Attività di monitoraggio NBFC armonizzata e </a:t>
            </a:r>
            <a:r>
              <a:rPr b="1" lang="it-IT"/>
              <a:t>congiunta tra gruppi di ricercatori</a:t>
            </a:r>
            <a:endParaRPr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49375cf60d_0_0"/>
          <p:cNvSpPr txBox="1"/>
          <p:nvPr/>
        </p:nvSpPr>
        <p:spPr>
          <a:xfrm>
            <a:off x="1554475" y="1783050"/>
            <a:ext cx="87420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Biodiversità in area protetta nelle pianura padana: insetti impollinatori; fauna suolo; meiofauna ambienti acquatici; mesofauna del suolo</a:t>
            </a:r>
            <a:r>
              <a:rPr b="1"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batteri e lieviti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349375cf60d_0_0"/>
          <p:cNvSpPr txBox="1"/>
          <p:nvPr/>
        </p:nvSpPr>
        <p:spPr>
          <a:xfrm>
            <a:off x="-4778" y="1901950"/>
            <a:ext cx="1554600" cy="33870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Habitat</a:t>
            </a:r>
            <a:endParaRPr b="1"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g349375cf60d_0_0"/>
          <p:cNvSpPr txBox="1"/>
          <p:nvPr/>
        </p:nvSpPr>
        <p:spPr>
          <a:xfrm>
            <a:off x="0" y="2574877"/>
            <a:ext cx="1554600" cy="33870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Obiettivo</a:t>
            </a:r>
            <a:endParaRPr/>
          </a:p>
        </p:txBody>
      </p:sp>
      <p:sp>
        <p:nvSpPr>
          <p:cNvPr id="102" name="Google Shape;102;g349375cf60d_0_0"/>
          <p:cNvSpPr txBox="1"/>
          <p:nvPr/>
        </p:nvSpPr>
        <p:spPr>
          <a:xfrm>
            <a:off x="0" y="3438134"/>
            <a:ext cx="1554600" cy="33870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Attività</a:t>
            </a:r>
            <a:endParaRPr/>
          </a:p>
        </p:txBody>
      </p:sp>
      <p:sp>
        <p:nvSpPr>
          <p:cNvPr id="103" name="Google Shape;103;g349375cf60d_0_0"/>
          <p:cNvSpPr txBox="1"/>
          <p:nvPr/>
        </p:nvSpPr>
        <p:spPr>
          <a:xfrm>
            <a:off x="-4778" y="5000286"/>
            <a:ext cx="1559400" cy="33870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Regione</a:t>
            </a:r>
            <a:endParaRPr/>
          </a:p>
        </p:txBody>
      </p:sp>
      <p:sp>
        <p:nvSpPr>
          <p:cNvPr id="104" name="Google Shape;104;g349375cf60d_0_0"/>
          <p:cNvSpPr txBox="1"/>
          <p:nvPr/>
        </p:nvSpPr>
        <p:spPr>
          <a:xfrm>
            <a:off x="-4778" y="4213801"/>
            <a:ext cx="1559400" cy="33870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Operatori</a:t>
            </a:r>
            <a:endParaRPr/>
          </a:p>
        </p:txBody>
      </p:sp>
      <p:sp>
        <p:nvSpPr>
          <p:cNvPr id="105" name="Google Shape;105;g349375cf60d_0_0"/>
          <p:cNvSpPr txBox="1"/>
          <p:nvPr/>
        </p:nvSpPr>
        <p:spPr>
          <a:xfrm>
            <a:off x="0" y="5629624"/>
            <a:ext cx="1554600" cy="33870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Durata</a:t>
            </a:r>
            <a:endParaRPr/>
          </a:p>
        </p:txBody>
      </p:sp>
      <p:sp>
        <p:nvSpPr>
          <p:cNvPr id="106" name="Google Shape;106;g349375cf60d_0_0"/>
          <p:cNvSpPr txBox="1"/>
          <p:nvPr/>
        </p:nvSpPr>
        <p:spPr>
          <a:xfrm>
            <a:off x="0" y="6254774"/>
            <a:ext cx="1554600" cy="33870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Enti</a:t>
            </a:r>
            <a:endParaRPr/>
          </a:p>
        </p:txBody>
      </p:sp>
      <p:sp>
        <p:nvSpPr>
          <p:cNvPr id="107" name="Google Shape;107;g349375cf60d_0_0"/>
          <p:cNvSpPr txBox="1"/>
          <p:nvPr/>
        </p:nvSpPr>
        <p:spPr>
          <a:xfrm>
            <a:off x="1549700" y="4736275"/>
            <a:ext cx="103503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"Il Torrazzuolo" di Nonantola (MO) sito Natura 2000, area di riequilibrio ecologico con una diversità di habitat (boschi, prati, corsi d'acqua e aree paludose, ecc). Analisi  metagenomiche e della fauna del suolo verranno effettuate anche in altre regioni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g349375cf60d_0_0"/>
          <p:cNvSpPr txBox="1"/>
          <p:nvPr/>
        </p:nvSpPr>
        <p:spPr>
          <a:xfrm>
            <a:off x="1549700" y="6178575"/>
            <a:ext cx="8449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</a:t>
            </a: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NINA-Dipartimento Biologia; UNIMIB, BtBs, CNR; UNIMIB Dip. Biotecnologie e Bioscienze e CNR-IRSA, Verbania; UNIMORE-Dipartimento di Scienze della Vita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g349375cf60d_0_0"/>
          <p:cNvSpPr txBox="1"/>
          <p:nvPr/>
        </p:nvSpPr>
        <p:spPr>
          <a:xfrm>
            <a:off x="1549700" y="3094629"/>
            <a:ext cx="10437300" cy="11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Campionamento degli impollinatori in vari habitat terrestri; indagine su orchidee e relativi possibili impollinatori tramite telecamere e campionamenti visivi;  indagini su meiofauna presso gli habitat acquatici del sito; indagini su batteri e lieviti in vari habitat terrestri; a</a:t>
            </a: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nalisi metagenomiche del DNA ambientale; identificazione di classi microbiche e delle loro interazioni metaboliche con l'ambiente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g349375cf60d_0_0"/>
          <p:cNvSpPr txBox="1"/>
          <p:nvPr/>
        </p:nvSpPr>
        <p:spPr>
          <a:xfrm>
            <a:off x="1554477" y="5550365"/>
            <a:ext cx="104301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Tutta la settimana: d</a:t>
            </a: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iverse giornate per i diversi gruppi di organismi. Il 17 maggio verrà effettuato un Bioblitz aperto alla cittadinanza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g349375cf60d_0_0"/>
          <p:cNvSpPr txBox="1"/>
          <p:nvPr/>
        </p:nvSpPr>
        <p:spPr>
          <a:xfrm>
            <a:off x="1549700" y="4198400"/>
            <a:ext cx="10180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Ricercatori UNIMORE, UNINA, UNIMIB afferenti a NBFC e in collaborazione con il Gruppo Modenese di Scienze Naturali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g349375cf60d_0_0"/>
          <p:cNvSpPr txBox="1"/>
          <p:nvPr/>
        </p:nvSpPr>
        <p:spPr>
          <a:xfrm>
            <a:off x="1554475" y="2428391"/>
            <a:ext cx="10180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Analisi tassonomica e funzionale della biodiversità, dai microrganismi agli insetti, anche con applicazione di metodologie molecolari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group of people holding a science experiment&#10;&#10;AI-generated content may be incorrect." id="113" name="Google Shape;113;g349375cf60d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748168" y="-6243"/>
            <a:ext cx="1314368" cy="954541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g349375cf60d_0_0"/>
          <p:cNvSpPr txBox="1"/>
          <p:nvPr/>
        </p:nvSpPr>
        <p:spPr>
          <a:xfrm>
            <a:off x="10479024" y="880331"/>
            <a:ext cx="1711500" cy="132360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TERRA</a:t>
            </a:r>
            <a:endParaRPr b="1" sz="4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g349375cf60d_0_0"/>
          <p:cNvSpPr txBox="1"/>
          <p:nvPr/>
        </p:nvSpPr>
        <p:spPr>
          <a:xfrm>
            <a:off x="10479025" y="1532074"/>
            <a:ext cx="1713000" cy="73890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Scientists NBFC &amp; Citizen's engagement</a:t>
            </a:r>
            <a:endParaRPr b="1"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g349375cf60d_0_0"/>
          <p:cNvSpPr txBox="1"/>
          <p:nvPr/>
        </p:nvSpPr>
        <p:spPr>
          <a:xfrm>
            <a:off x="10133076" y="6145122"/>
            <a:ext cx="2057400" cy="1323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INSETTI</a:t>
            </a:r>
            <a:endParaRPr b="1" sz="4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g349375cf60d_0_0"/>
          <p:cNvSpPr txBox="1"/>
          <p:nvPr/>
        </p:nvSpPr>
        <p:spPr>
          <a:xfrm>
            <a:off x="116302" y="1241063"/>
            <a:ext cx="10180200" cy="6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600" u="sng" cap="none" strike="noStrike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lorena.rebecchi@unimore.it</a:t>
            </a:r>
            <a:r>
              <a:rPr b="0" i="0" lang="it-IT" sz="1600" u="sng" cap="none" strike="noStrike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</a:rPr>
              <a:t>;  </a:t>
            </a:r>
            <a:r>
              <a:rPr b="0" i="0" lang="it-IT" sz="1600" u="sng" cap="none" strike="noStrike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lara.maistrello@unimore.it</a:t>
            </a:r>
            <a:r>
              <a:rPr b="0" i="0" lang="it-IT" sz="1600" u="sng" cap="none" strike="noStrike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b="0" i="0" lang="it-IT" sz="16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roberta.iacono@unina.it</a:t>
            </a:r>
            <a:r>
              <a:rPr b="0" i="0" lang="it-IT" sz="1600" u="sng" cap="none" strike="noStrike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r>
              <a:rPr lang="it-IT" sz="1600" u="sng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it-IT" sz="1600" u="sng" cap="none" strike="noStrike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paola.branduardi@unimib.it</a:t>
            </a:r>
            <a:r>
              <a:rPr lang="it-IT" sz="1600" u="sng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it-IT" sz="1600" u="sng" cap="none" strike="noStrike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</a:rPr>
              <a:t>;daniele.sommaggio@unimore.it;  </a:t>
            </a:r>
            <a:r>
              <a:rPr b="0" i="0" lang="it-IT" sz="16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8"/>
              </a:rPr>
              <a:t>silvia.galafassi@cnr.it</a:t>
            </a:r>
            <a:r>
              <a:rPr b="0" i="0" lang="it-IT" sz="1600" u="sng" cap="none" strike="noStrike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it-IT" sz="16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9"/>
              </a:rPr>
              <a:t>a</a:t>
            </a:r>
            <a:r>
              <a:rPr b="0" i="0" lang="it-IT" sz="16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0"/>
              </a:rPr>
              <a:t>ntonio</a:t>
            </a:r>
            <a:r>
              <a:rPr lang="it-IT" sz="16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1"/>
              </a:rPr>
              <a:t>.todaro@unimore.it</a:t>
            </a:r>
            <a:r>
              <a:rPr lang="it-IT" sz="1600" u="sng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</a:rPr>
              <a:t>, tiziana.altiero@unimore.it</a:t>
            </a:r>
            <a:endParaRPr b="0" i="0" sz="1400" u="sng" cap="none" strike="noStrike">
              <a:solidFill>
                <a:srgbClr val="0563C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g349375cf60d_0_0"/>
          <p:cNvSpPr txBox="1"/>
          <p:nvPr/>
        </p:nvSpPr>
        <p:spPr>
          <a:xfrm>
            <a:off x="838200" y="59515"/>
            <a:ext cx="9780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85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lay"/>
              <a:buNone/>
            </a:pPr>
            <a:r>
              <a:rPr lang="it-IT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Attività di monitoraggio NBFC armonizzata e </a:t>
            </a:r>
            <a:r>
              <a:rPr b="1" lang="it-IT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congiunta tra gruppi di ricercatori</a:t>
            </a:r>
            <a:endParaRPr b="1" sz="44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49375cf60d_0_23"/>
          <p:cNvSpPr txBox="1"/>
          <p:nvPr/>
        </p:nvSpPr>
        <p:spPr>
          <a:xfrm>
            <a:off x="-7547" y="1379338"/>
            <a:ext cx="8625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daniele.sommaggio@unimore.it</a:t>
            </a:r>
            <a:r>
              <a:rPr lang="it-IT" sz="1600" u="sng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</a:rPr>
              <a:t>  e.vettorazzo@dolomitipark.it</a:t>
            </a:r>
            <a:endParaRPr sz="1400" u="sng">
              <a:solidFill>
                <a:srgbClr val="0563C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g349375cf60d_0_23"/>
          <p:cNvSpPr txBox="1"/>
          <p:nvPr/>
        </p:nvSpPr>
        <p:spPr>
          <a:xfrm>
            <a:off x="1545405" y="1900978"/>
            <a:ext cx="10180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ditteri Sirfidi del Parco Nazionale delle Dolomiti Bellunesi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g349375cf60d_0_23"/>
          <p:cNvSpPr txBox="1"/>
          <p:nvPr/>
        </p:nvSpPr>
        <p:spPr>
          <a:xfrm>
            <a:off x="-4778" y="1901950"/>
            <a:ext cx="1554600" cy="33870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Habitat</a:t>
            </a:r>
            <a:endParaRPr b="1"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g349375cf60d_0_23"/>
          <p:cNvSpPr txBox="1"/>
          <p:nvPr/>
        </p:nvSpPr>
        <p:spPr>
          <a:xfrm>
            <a:off x="-9071" y="2692806"/>
            <a:ext cx="1554600" cy="33870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Obiettivo</a:t>
            </a:r>
            <a:endParaRPr/>
          </a:p>
        </p:txBody>
      </p:sp>
      <p:sp>
        <p:nvSpPr>
          <p:cNvPr id="127" name="Google Shape;127;g349375cf60d_0_23"/>
          <p:cNvSpPr txBox="1"/>
          <p:nvPr/>
        </p:nvSpPr>
        <p:spPr>
          <a:xfrm>
            <a:off x="0" y="3438134"/>
            <a:ext cx="1554600" cy="33870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Attività</a:t>
            </a:r>
            <a:endParaRPr/>
          </a:p>
        </p:txBody>
      </p:sp>
      <p:sp>
        <p:nvSpPr>
          <p:cNvPr id="128" name="Google Shape;128;g349375cf60d_0_23"/>
          <p:cNvSpPr txBox="1"/>
          <p:nvPr/>
        </p:nvSpPr>
        <p:spPr>
          <a:xfrm>
            <a:off x="-4778" y="5000286"/>
            <a:ext cx="1559400" cy="33870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Regione</a:t>
            </a:r>
            <a:endParaRPr/>
          </a:p>
        </p:txBody>
      </p:sp>
      <p:sp>
        <p:nvSpPr>
          <p:cNvPr id="129" name="Google Shape;129;g349375cf60d_0_23"/>
          <p:cNvSpPr txBox="1"/>
          <p:nvPr/>
        </p:nvSpPr>
        <p:spPr>
          <a:xfrm>
            <a:off x="-4778" y="4213801"/>
            <a:ext cx="1559400" cy="33870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Operatori</a:t>
            </a:r>
            <a:endParaRPr/>
          </a:p>
        </p:txBody>
      </p:sp>
      <p:sp>
        <p:nvSpPr>
          <p:cNvPr id="130" name="Google Shape;130;g349375cf60d_0_23"/>
          <p:cNvSpPr txBox="1"/>
          <p:nvPr/>
        </p:nvSpPr>
        <p:spPr>
          <a:xfrm>
            <a:off x="0" y="5629624"/>
            <a:ext cx="1554600" cy="33870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Durata</a:t>
            </a:r>
            <a:endParaRPr/>
          </a:p>
        </p:txBody>
      </p:sp>
      <p:sp>
        <p:nvSpPr>
          <p:cNvPr id="131" name="Google Shape;131;g349375cf60d_0_23"/>
          <p:cNvSpPr txBox="1"/>
          <p:nvPr/>
        </p:nvSpPr>
        <p:spPr>
          <a:xfrm>
            <a:off x="0" y="6254774"/>
            <a:ext cx="1554600" cy="33870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Enti</a:t>
            </a:r>
            <a:endParaRPr/>
          </a:p>
        </p:txBody>
      </p:sp>
      <p:sp>
        <p:nvSpPr>
          <p:cNvPr id="132" name="Google Shape;132;g349375cf60d_0_23"/>
          <p:cNvSpPr txBox="1"/>
          <p:nvPr/>
        </p:nvSpPr>
        <p:spPr>
          <a:xfrm>
            <a:off x="1558771" y="5006604"/>
            <a:ext cx="10350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Veneto, Provincia di Belluno. Parco Nazionale Dolomiti Bellunesi.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g349375cf60d_0_23"/>
          <p:cNvSpPr txBox="1"/>
          <p:nvPr/>
        </p:nvSpPr>
        <p:spPr>
          <a:xfrm>
            <a:off x="1545404" y="6150689"/>
            <a:ext cx="8133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UNIMORE Dipartimento di Scienze della Vita. Parco Nazionale delle Dolomiti Bellunesi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g349375cf60d_0_23"/>
          <p:cNvSpPr txBox="1"/>
          <p:nvPr/>
        </p:nvSpPr>
        <p:spPr>
          <a:xfrm>
            <a:off x="1550816" y="3415483"/>
            <a:ext cx="10437300" cy="6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Formazione mediante corso online su identificazione dei sirfidi del nord Italia. Partecipazione al progetto i Sirfidi del Nord Est Italia su piattaforma iNaturalist. Biobilitz in due aree del parco, in particolare in prati xerici e corso fiume</a:t>
            </a:r>
            <a:endParaRPr/>
          </a:p>
        </p:txBody>
      </p:sp>
      <p:sp>
        <p:nvSpPr>
          <p:cNvPr id="135" name="Google Shape;135;g349375cf60d_0_23"/>
          <p:cNvSpPr txBox="1"/>
          <p:nvPr/>
        </p:nvSpPr>
        <p:spPr>
          <a:xfrm>
            <a:off x="1554477" y="5626565"/>
            <a:ext cx="104301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Bioblitz durerà una giornata (17 maggio). Tutta l’attività è stata avviata nel marzo 2024 ed è tutto attiva.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g349375cf60d_0_23"/>
          <p:cNvSpPr txBox="1"/>
          <p:nvPr/>
        </p:nvSpPr>
        <p:spPr>
          <a:xfrm>
            <a:off x="1549700" y="4216554"/>
            <a:ext cx="9714600" cy="6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Ricercatori afferenti a NBFC; personale del Parco Nazionale delle Dolomiti Bellunesi + Partecipanti al corso effettuato nel 2024 e 2025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g349375cf60d_0_23"/>
          <p:cNvSpPr txBox="1"/>
          <p:nvPr/>
        </p:nvSpPr>
        <p:spPr>
          <a:xfrm>
            <a:off x="838200" y="59515"/>
            <a:ext cx="9780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85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lay"/>
              <a:buNone/>
            </a:pPr>
            <a:r>
              <a:rPr lang="it-IT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Attività di monitoraggio NBFC armonizzata e </a:t>
            </a:r>
            <a:r>
              <a:rPr b="1" lang="it-IT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congiunta tra gruppi di ricercatori</a:t>
            </a:r>
            <a:endParaRPr b="1" sz="44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</p:txBody>
      </p:sp>
      <p:sp>
        <p:nvSpPr>
          <p:cNvPr id="138" name="Google Shape;138;g349375cf60d_0_23"/>
          <p:cNvSpPr txBox="1"/>
          <p:nvPr/>
        </p:nvSpPr>
        <p:spPr>
          <a:xfrm>
            <a:off x="1545404" y="2692093"/>
            <a:ext cx="10180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Incrementare la conoscenza dei sirfidi del PArco Nazionale delle Dolomiti Bellunesi coinvolgendo la popolazione. PArticolare attenzione verrà posta al rilevamento della popolazione dei saproxilici e all’interazione insetto-fiore</a:t>
            </a:r>
            <a:endParaRPr/>
          </a:p>
        </p:txBody>
      </p:sp>
      <p:pic>
        <p:nvPicPr>
          <p:cNvPr descr="A group of people holding a science experiment&#10;&#10;AI-generated content may be incorrect." id="139" name="Google Shape;139;g349375cf60d_0_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748168" y="-6243"/>
            <a:ext cx="1314368" cy="954541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g349375cf60d_0_23"/>
          <p:cNvSpPr txBox="1"/>
          <p:nvPr/>
        </p:nvSpPr>
        <p:spPr>
          <a:xfrm>
            <a:off x="10479024" y="880331"/>
            <a:ext cx="1711500" cy="132360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TERRA</a:t>
            </a:r>
            <a:endParaRPr b="1" sz="4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g349375cf60d_0_23"/>
          <p:cNvSpPr txBox="1"/>
          <p:nvPr/>
        </p:nvSpPr>
        <p:spPr>
          <a:xfrm>
            <a:off x="10479025" y="1532074"/>
            <a:ext cx="1713000" cy="73890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Scientists NBFC &amp; Citizen's engagement</a:t>
            </a:r>
            <a:endParaRPr b="1"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g349375cf60d_0_23"/>
          <p:cNvSpPr txBox="1"/>
          <p:nvPr/>
        </p:nvSpPr>
        <p:spPr>
          <a:xfrm>
            <a:off x="10133076" y="6145122"/>
            <a:ext cx="2057400" cy="1323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INSETTI</a:t>
            </a:r>
            <a:endParaRPr b="1" sz="4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4"/>
          <p:cNvSpPr txBox="1"/>
          <p:nvPr/>
        </p:nvSpPr>
        <p:spPr>
          <a:xfrm>
            <a:off x="-7547" y="1379338"/>
            <a:ext cx="8625404" cy="3440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u="sng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</a:rPr>
              <a:t>giovanna@ampmiramare.it</a:t>
            </a:r>
            <a:endParaRPr sz="1400" u="sng">
              <a:solidFill>
                <a:srgbClr val="0563C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4"/>
          <p:cNvSpPr txBox="1"/>
          <p:nvPr/>
        </p:nvSpPr>
        <p:spPr>
          <a:xfrm>
            <a:off x="1545405" y="1900978"/>
            <a:ext cx="10180323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Landa carsica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4"/>
          <p:cNvSpPr txBox="1"/>
          <p:nvPr/>
        </p:nvSpPr>
        <p:spPr>
          <a:xfrm>
            <a:off x="-4778" y="1901950"/>
            <a:ext cx="1554478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Habitat</a:t>
            </a:r>
            <a:endParaRPr b="1"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4"/>
          <p:cNvSpPr txBox="1"/>
          <p:nvPr/>
        </p:nvSpPr>
        <p:spPr>
          <a:xfrm>
            <a:off x="-9071" y="2692806"/>
            <a:ext cx="1554479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Obiettivo</a:t>
            </a:r>
            <a:endParaRPr/>
          </a:p>
        </p:txBody>
      </p:sp>
      <p:sp>
        <p:nvSpPr>
          <p:cNvPr id="151" name="Google Shape;151;p4"/>
          <p:cNvSpPr txBox="1"/>
          <p:nvPr/>
        </p:nvSpPr>
        <p:spPr>
          <a:xfrm>
            <a:off x="0" y="3438134"/>
            <a:ext cx="1554480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Attività</a:t>
            </a:r>
            <a:endParaRPr/>
          </a:p>
        </p:txBody>
      </p:sp>
      <p:sp>
        <p:nvSpPr>
          <p:cNvPr id="152" name="Google Shape;152;p4"/>
          <p:cNvSpPr txBox="1"/>
          <p:nvPr/>
        </p:nvSpPr>
        <p:spPr>
          <a:xfrm>
            <a:off x="-4778" y="5000286"/>
            <a:ext cx="1559255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Regione</a:t>
            </a:r>
            <a:endParaRPr/>
          </a:p>
        </p:txBody>
      </p:sp>
      <p:sp>
        <p:nvSpPr>
          <p:cNvPr id="153" name="Google Shape;153;p4"/>
          <p:cNvSpPr txBox="1"/>
          <p:nvPr/>
        </p:nvSpPr>
        <p:spPr>
          <a:xfrm>
            <a:off x="-4778" y="4213801"/>
            <a:ext cx="1559258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Operatori</a:t>
            </a:r>
            <a:endParaRPr/>
          </a:p>
        </p:txBody>
      </p:sp>
      <p:sp>
        <p:nvSpPr>
          <p:cNvPr id="154" name="Google Shape;154;p4"/>
          <p:cNvSpPr txBox="1"/>
          <p:nvPr/>
        </p:nvSpPr>
        <p:spPr>
          <a:xfrm>
            <a:off x="0" y="5629624"/>
            <a:ext cx="1554477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Durata</a:t>
            </a:r>
            <a:endParaRPr/>
          </a:p>
        </p:txBody>
      </p:sp>
      <p:sp>
        <p:nvSpPr>
          <p:cNvPr id="155" name="Google Shape;155;p4"/>
          <p:cNvSpPr txBox="1"/>
          <p:nvPr/>
        </p:nvSpPr>
        <p:spPr>
          <a:xfrm>
            <a:off x="0" y="6254774"/>
            <a:ext cx="1554477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Enti</a:t>
            </a:r>
            <a:endParaRPr/>
          </a:p>
        </p:txBody>
      </p:sp>
      <p:sp>
        <p:nvSpPr>
          <p:cNvPr id="156" name="Google Shape;156;p4"/>
          <p:cNvSpPr txBox="1"/>
          <p:nvPr/>
        </p:nvSpPr>
        <p:spPr>
          <a:xfrm>
            <a:off x="1558771" y="5006604"/>
            <a:ext cx="10350200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Pian del Grisa, Trieste (Friuli Venezia Giulia) all’interno della Riserva di Biosfera UNESCO di Miramare e costiera triestina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4"/>
          <p:cNvSpPr txBox="1"/>
          <p:nvPr/>
        </p:nvSpPr>
        <p:spPr>
          <a:xfrm>
            <a:off x="1549700" y="6254774"/>
            <a:ext cx="6203950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WWF AREA MARINA PROTETTA DI MIRAMARE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4"/>
          <p:cNvSpPr txBox="1"/>
          <p:nvPr/>
        </p:nvSpPr>
        <p:spPr>
          <a:xfrm>
            <a:off x="1549700" y="3325043"/>
            <a:ext cx="10437300" cy="6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Rilievo fitosociologico con il metodo Braun Blanquet</a:t>
            </a: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individuazione di eventuali specie alloctone come il </a:t>
            </a:r>
            <a:r>
              <a:rPr i="1"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Senecio inaequidens</a:t>
            </a: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per successiva eradicazione. </a:t>
            </a:r>
            <a:endParaRPr/>
          </a:p>
        </p:txBody>
      </p:sp>
      <p:sp>
        <p:nvSpPr>
          <p:cNvPr id="159" name="Google Shape;159;p4"/>
          <p:cNvSpPr txBox="1"/>
          <p:nvPr/>
        </p:nvSpPr>
        <p:spPr>
          <a:xfrm>
            <a:off x="1554477" y="5626565"/>
            <a:ext cx="1042996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Lunedì </a:t>
            </a: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 Maggio (due classi), altre sei classi in altre date al di fuori della BSW - totale 8 classi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4"/>
          <p:cNvSpPr txBox="1"/>
          <p:nvPr/>
        </p:nvSpPr>
        <p:spPr>
          <a:xfrm>
            <a:off x="1545404" y="4083944"/>
            <a:ext cx="9714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Ricercatori afferenti a NBFC, staff WWF Area Marina Protetta di Miramare, due classi dell’Istituto Agrario di Cividale del Friuli, Corpo Forestale Regionale e Servizio Biodiversità della Regione Friuli Venezia Giulia.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4"/>
          <p:cNvSpPr txBox="1"/>
          <p:nvPr/>
        </p:nvSpPr>
        <p:spPr>
          <a:xfrm>
            <a:off x="838200" y="59515"/>
            <a:ext cx="978050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it-IT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Attività di monitoraggio NBFC armonizzata e </a:t>
            </a:r>
            <a:r>
              <a:rPr b="1" lang="it-IT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congiunta tra gruppi di ricercatori</a:t>
            </a:r>
            <a:endParaRPr b="1" sz="44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</p:txBody>
      </p:sp>
      <p:sp>
        <p:nvSpPr>
          <p:cNvPr id="162" name="Google Shape;162;p4"/>
          <p:cNvSpPr txBox="1"/>
          <p:nvPr/>
        </p:nvSpPr>
        <p:spPr>
          <a:xfrm>
            <a:off x="1545404" y="2692093"/>
            <a:ext cx="10180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Monitoraggio quali-quantitativo delle specie autoctone caratteristiche dell'habitat di landa carsica e controllo della presenza di specie invasive per successiva eradicazione</a:t>
            </a:r>
            <a:endParaRPr/>
          </a:p>
        </p:txBody>
      </p:sp>
      <p:pic>
        <p:nvPicPr>
          <p:cNvPr descr="A group of people holding a science experiment&#10;&#10;AI-generated content may be incorrect." id="163" name="Google Shape;163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748168" y="-6243"/>
            <a:ext cx="1314368" cy="954541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4"/>
          <p:cNvSpPr txBox="1"/>
          <p:nvPr/>
        </p:nvSpPr>
        <p:spPr>
          <a:xfrm>
            <a:off x="10479024" y="880331"/>
            <a:ext cx="1711452" cy="707886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TERRA</a:t>
            </a:r>
            <a:endParaRPr b="1" sz="4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4"/>
          <p:cNvSpPr txBox="1"/>
          <p:nvPr/>
        </p:nvSpPr>
        <p:spPr>
          <a:xfrm>
            <a:off x="10479025" y="1532074"/>
            <a:ext cx="1712976" cy="73866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Scientists NBFC &amp; Citizen's engagement</a:t>
            </a:r>
            <a:endParaRPr b="1"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5"/>
          <p:cNvSpPr txBox="1"/>
          <p:nvPr/>
        </p:nvSpPr>
        <p:spPr>
          <a:xfrm>
            <a:off x="-7547" y="1379338"/>
            <a:ext cx="8625404" cy="3440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u="sng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matteo.busconi@unicatt.it</a:t>
            </a:r>
            <a:r>
              <a:rPr lang="it-IT" sz="1600" u="sng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</a:rPr>
              <a:t>; simone.mereu@ibe.cnr.it</a:t>
            </a:r>
            <a:endParaRPr sz="1400" u="sng">
              <a:solidFill>
                <a:srgbClr val="0563C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5"/>
          <p:cNvSpPr txBox="1"/>
          <p:nvPr/>
        </p:nvSpPr>
        <p:spPr>
          <a:xfrm>
            <a:off x="1545405" y="1900978"/>
            <a:ext cx="10180323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Corbezzolo (Arbutus unedo L.)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5"/>
          <p:cNvSpPr txBox="1"/>
          <p:nvPr/>
        </p:nvSpPr>
        <p:spPr>
          <a:xfrm>
            <a:off x="-4778" y="1901950"/>
            <a:ext cx="1554478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Habitat</a:t>
            </a:r>
            <a:endParaRPr b="1"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5"/>
          <p:cNvSpPr txBox="1"/>
          <p:nvPr/>
        </p:nvSpPr>
        <p:spPr>
          <a:xfrm>
            <a:off x="-9071" y="2692806"/>
            <a:ext cx="1554479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Obiettivo</a:t>
            </a:r>
            <a:endParaRPr/>
          </a:p>
        </p:txBody>
      </p:sp>
      <p:sp>
        <p:nvSpPr>
          <p:cNvPr id="175" name="Google Shape;175;p5"/>
          <p:cNvSpPr txBox="1"/>
          <p:nvPr/>
        </p:nvSpPr>
        <p:spPr>
          <a:xfrm>
            <a:off x="0" y="3575294"/>
            <a:ext cx="1554480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Attività</a:t>
            </a:r>
            <a:endParaRPr/>
          </a:p>
        </p:txBody>
      </p:sp>
      <p:sp>
        <p:nvSpPr>
          <p:cNvPr id="176" name="Google Shape;176;p5"/>
          <p:cNvSpPr txBox="1"/>
          <p:nvPr/>
        </p:nvSpPr>
        <p:spPr>
          <a:xfrm>
            <a:off x="-4778" y="5000286"/>
            <a:ext cx="1559255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Regione</a:t>
            </a:r>
            <a:endParaRPr/>
          </a:p>
        </p:txBody>
      </p:sp>
      <p:sp>
        <p:nvSpPr>
          <p:cNvPr id="177" name="Google Shape;177;p5"/>
          <p:cNvSpPr txBox="1"/>
          <p:nvPr/>
        </p:nvSpPr>
        <p:spPr>
          <a:xfrm>
            <a:off x="-4780" y="4338489"/>
            <a:ext cx="1559258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Operatori</a:t>
            </a:r>
            <a:endParaRPr/>
          </a:p>
        </p:txBody>
      </p:sp>
      <p:sp>
        <p:nvSpPr>
          <p:cNvPr id="178" name="Google Shape;178;p5"/>
          <p:cNvSpPr txBox="1"/>
          <p:nvPr/>
        </p:nvSpPr>
        <p:spPr>
          <a:xfrm>
            <a:off x="0" y="5629624"/>
            <a:ext cx="1554477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Durata</a:t>
            </a:r>
            <a:endParaRPr/>
          </a:p>
        </p:txBody>
      </p:sp>
      <p:sp>
        <p:nvSpPr>
          <p:cNvPr id="179" name="Google Shape;179;p5"/>
          <p:cNvSpPr txBox="1"/>
          <p:nvPr/>
        </p:nvSpPr>
        <p:spPr>
          <a:xfrm>
            <a:off x="0" y="6254774"/>
            <a:ext cx="1554477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Enti</a:t>
            </a:r>
            <a:endParaRPr/>
          </a:p>
        </p:txBody>
      </p:sp>
      <p:sp>
        <p:nvSpPr>
          <p:cNvPr id="180" name="Google Shape;180;p5"/>
          <p:cNvSpPr txBox="1"/>
          <p:nvPr/>
        </p:nvSpPr>
        <p:spPr>
          <a:xfrm>
            <a:off x="1558771" y="5006604"/>
            <a:ext cx="10350200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Siti di area vasta di interesse per le attività dell'NBFC nelle quali è possibile ritrovare popolazioni spontanee di corbezzolo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5"/>
          <p:cNvSpPr txBox="1"/>
          <p:nvPr/>
        </p:nvSpPr>
        <p:spPr>
          <a:xfrm>
            <a:off x="1554477" y="6150689"/>
            <a:ext cx="10437285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Università Cattolica del Sacro Cuore, Dipartimento di Scienze delle Produzioni Vegetali Sostenibili; IBIMET CNR Sassari; Dipartimento di Agraria UNISS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5"/>
          <p:cNvSpPr txBox="1"/>
          <p:nvPr/>
        </p:nvSpPr>
        <p:spPr>
          <a:xfrm>
            <a:off x="1549700" y="3462203"/>
            <a:ext cx="10437285" cy="6096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Raccolta di campioni fogliari per le analisi del DNA, raccolta di campioni di foglie e rami dell'anno per la rilevazione di tratti fenotipici (protocollo Mereu - CNR Sassari - e Brundu – UNISS). 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5"/>
          <p:cNvSpPr txBox="1"/>
          <p:nvPr/>
        </p:nvSpPr>
        <p:spPr>
          <a:xfrm>
            <a:off x="1557020" y="5572124"/>
            <a:ext cx="10429965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scelta del giorno, o dei giorni, nel quale effettuare le attività di monitoraggio e campionamento sono a discrezione di ogni singolo gruppo di ricerca coinvolto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5"/>
          <p:cNvSpPr txBox="1"/>
          <p:nvPr/>
        </p:nvSpPr>
        <p:spPr>
          <a:xfrm>
            <a:off x="1545405" y="4346745"/>
            <a:ext cx="9714592" cy="3440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Ricercatori NBFC community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5"/>
          <p:cNvSpPr txBox="1"/>
          <p:nvPr/>
        </p:nvSpPr>
        <p:spPr>
          <a:xfrm>
            <a:off x="838200" y="59515"/>
            <a:ext cx="978050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it-IT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Attività di monitoraggio NBFC armonizzata e </a:t>
            </a:r>
            <a:r>
              <a:rPr b="1" lang="it-IT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congiunta tra gruppi di ricercatori</a:t>
            </a:r>
            <a:endParaRPr b="1" sz="44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</p:txBody>
      </p:sp>
      <p:sp>
        <p:nvSpPr>
          <p:cNvPr id="186" name="Google Shape;186;p5"/>
          <p:cNvSpPr txBox="1"/>
          <p:nvPr/>
        </p:nvSpPr>
        <p:spPr>
          <a:xfrm>
            <a:off x="1554477" y="2331757"/>
            <a:ext cx="10180323" cy="11365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Monitoraggio di popolazioni locali di corbezzolo in differenti siti di area vasta al fine di definire la struttura genetica delle popolazioni italiane di corbezzolo e identificare legami tra variabilità genetica, mediante indagini ad alta processività, e fenotipica per tratti funzionali di interesse. Lo scopo di questa campagna è di portare lo studio da una dimensione locale a una dimensione nazionale.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person looking through a microscope&#10;&#10;AI-generated content may be incorrect." id="187" name="Google Shape;187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875554" y="-100584"/>
            <a:ext cx="1096355" cy="1096355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5"/>
          <p:cNvSpPr txBox="1"/>
          <p:nvPr/>
        </p:nvSpPr>
        <p:spPr>
          <a:xfrm>
            <a:off x="10479024" y="880331"/>
            <a:ext cx="1711452" cy="707886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TERRA</a:t>
            </a:r>
            <a:endParaRPr b="1" sz="4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5"/>
          <p:cNvSpPr txBox="1"/>
          <p:nvPr/>
        </p:nvSpPr>
        <p:spPr>
          <a:xfrm>
            <a:off x="10479025" y="1532074"/>
            <a:ext cx="1712976" cy="52322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Scientists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NBFC community</a:t>
            </a:r>
            <a:endParaRPr b="1"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34838668fda_3_0"/>
          <p:cNvSpPr txBox="1"/>
          <p:nvPr/>
        </p:nvSpPr>
        <p:spPr>
          <a:xfrm>
            <a:off x="-7550" y="1226950"/>
            <a:ext cx="10008600" cy="6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andrea.galimberti@unimib.it</a:t>
            </a:r>
            <a:r>
              <a:rPr lang="it-IT" sz="1600" u="sng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lang="it-IT" sz="16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niccolo.fattorini@unisi.it</a:t>
            </a:r>
            <a:r>
              <a:rPr lang="it-IT" sz="1600" u="sng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lang="it-IT" sz="16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olivia.dondina@unimib.it</a:t>
            </a:r>
            <a:r>
              <a:rPr lang="it-IT" sz="1600" u="sng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lang="it-IT" sz="16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emiliano.mori@cnr.it</a:t>
            </a:r>
            <a:r>
              <a:rPr lang="it-IT" sz="1600" u="sng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lang="it-IT" sz="16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7"/>
              </a:rPr>
              <a:t>benedetta.defrancesco@unina.it</a:t>
            </a:r>
            <a:r>
              <a:rPr lang="it-IT" sz="1600" u="sng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lang="it-IT" sz="16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8"/>
              </a:rPr>
              <a:t>giulia.ferrari@fmach.it</a:t>
            </a:r>
            <a:r>
              <a:rPr lang="it-IT" sz="1600" u="sng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600" u="sng">
              <a:solidFill>
                <a:srgbClr val="0563C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g34838668fda_3_0"/>
          <p:cNvSpPr txBox="1"/>
          <p:nvPr/>
        </p:nvSpPr>
        <p:spPr>
          <a:xfrm>
            <a:off x="1545405" y="1900978"/>
            <a:ext cx="10180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TBD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g34838668fda_3_0"/>
          <p:cNvSpPr txBox="1"/>
          <p:nvPr/>
        </p:nvSpPr>
        <p:spPr>
          <a:xfrm>
            <a:off x="-4778" y="1901950"/>
            <a:ext cx="1554600" cy="33870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Habitat</a:t>
            </a:r>
            <a:endParaRPr b="1"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g34838668fda_3_0"/>
          <p:cNvSpPr txBox="1"/>
          <p:nvPr/>
        </p:nvSpPr>
        <p:spPr>
          <a:xfrm>
            <a:off x="-9071" y="2692806"/>
            <a:ext cx="1554600" cy="33870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Obiettivo</a:t>
            </a:r>
            <a:endParaRPr/>
          </a:p>
        </p:txBody>
      </p:sp>
      <p:sp>
        <p:nvSpPr>
          <p:cNvPr id="199" name="Google Shape;199;g34838668fda_3_0"/>
          <p:cNvSpPr txBox="1"/>
          <p:nvPr/>
        </p:nvSpPr>
        <p:spPr>
          <a:xfrm>
            <a:off x="0" y="3575294"/>
            <a:ext cx="1554600" cy="33870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Attività</a:t>
            </a:r>
            <a:endParaRPr/>
          </a:p>
        </p:txBody>
      </p:sp>
      <p:sp>
        <p:nvSpPr>
          <p:cNvPr id="200" name="Google Shape;200;g34838668fda_3_0"/>
          <p:cNvSpPr txBox="1"/>
          <p:nvPr/>
        </p:nvSpPr>
        <p:spPr>
          <a:xfrm>
            <a:off x="-4778" y="5000286"/>
            <a:ext cx="1559400" cy="33870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Regione</a:t>
            </a:r>
            <a:endParaRPr/>
          </a:p>
        </p:txBody>
      </p:sp>
      <p:sp>
        <p:nvSpPr>
          <p:cNvPr id="201" name="Google Shape;201;g34838668fda_3_0"/>
          <p:cNvSpPr txBox="1"/>
          <p:nvPr/>
        </p:nvSpPr>
        <p:spPr>
          <a:xfrm>
            <a:off x="-4780" y="4338489"/>
            <a:ext cx="1559400" cy="33870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Operatori</a:t>
            </a:r>
            <a:endParaRPr/>
          </a:p>
        </p:txBody>
      </p:sp>
      <p:sp>
        <p:nvSpPr>
          <p:cNvPr id="202" name="Google Shape;202;g34838668fda_3_0"/>
          <p:cNvSpPr txBox="1"/>
          <p:nvPr/>
        </p:nvSpPr>
        <p:spPr>
          <a:xfrm>
            <a:off x="0" y="5629624"/>
            <a:ext cx="1554600" cy="33870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Durata</a:t>
            </a:r>
            <a:endParaRPr/>
          </a:p>
        </p:txBody>
      </p:sp>
      <p:sp>
        <p:nvSpPr>
          <p:cNvPr id="203" name="Google Shape;203;g34838668fda_3_0"/>
          <p:cNvSpPr txBox="1"/>
          <p:nvPr/>
        </p:nvSpPr>
        <p:spPr>
          <a:xfrm>
            <a:off x="0" y="6254774"/>
            <a:ext cx="1554600" cy="33870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Enti</a:t>
            </a:r>
            <a:endParaRPr/>
          </a:p>
        </p:txBody>
      </p:sp>
      <p:sp>
        <p:nvSpPr>
          <p:cNvPr id="204" name="Google Shape;204;g34838668fda_3_0"/>
          <p:cNvSpPr txBox="1"/>
          <p:nvPr/>
        </p:nvSpPr>
        <p:spPr>
          <a:xfrm>
            <a:off x="1558771" y="5006604"/>
            <a:ext cx="10350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TBD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g34838668fda_3_0"/>
          <p:cNvSpPr txBox="1"/>
          <p:nvPr/>
        </p:nvSpPr>
        <p:spPr>
          <a:xfrm>
            <a:off x="1558777" y="6267314"/>
            <a:ext cx="104373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UNIMIB Dip. xxx; UNISI Dip. Scienze della Vita e Dip. Economia Politica e Statistica; CNR-IRET; UNINA Dip. xxx; FEM Unità Ecologia Applicata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g34838668fda_3_0"/>
          <p:cNvSpPr txBox="1"/>
          <p:nvPr/>
        </p:nvSpPr>
        <p:spPr>
          <a:xfrm>
            <a:off x="1558775" y="3590378"/>
            <a:ext cx="10437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TBD</a:t>
            </a: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g34838668fda_3_0"/>
          <p:cNvSpPr txBox="1"/>
          <p:nvPr/>
        </p:nvSpPr>
        <p:spPr>
          <a:xfrm>
            <a:off x="1557020" y="5572124"/>
            <a:ext cx="104301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Intera settimana 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g34838668fda_3_0"/>
          <p:cNvSpPr txBox="1"/>
          <p:nvPr/>
        </p:nvSpPr>
        <p:spPr>
          <a:xfrm>
            <a:off x="1545405" y="4346745"/>
            <a:ext cx="9714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Ricercatori NBFC community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g34838668fda_3_0"/>
          <p:cNvSpPr txBox="1"/>
          <p:nvPr/>
        </p:nvSpPr>
        <p:spPr>
          <a:xfrm>
            <a:off x="838200" y="59515"/>
            <a:ext cx="9780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85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lay"/>
              <a:buNone/>
            </a:pPr>
            <a:r>
              <a:rPr lang="it-IT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Attività di monitoraggio NBFC armonizzata e </a:t>
            </a:r>
            <a:r>
              <a:rPr b="1" lang="it-IT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congiunta tra gruppi di ricercatori</a:t>
            </a:r>
            <a:endParaRPr b="1" sz="44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</p:txBody>
      </p:sp>
      <p:sp>
        <p:nvSpPr>
          <p:cNvPr id="210" name="Google Shape;210;g34838668fda_3_0"/>
          <p:cNvSpPr txBox="1"/>
          <p:nvPr/>
        </p:nvSpPr>
        <p:spPr>
          <a:xfrm>
            <a:off x="1545402" y="2722132"/>
            <a:ext cx="10180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Monitoraggio di mammiferi.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person looking through a microscope&#10;&#10;AI-generated content may be incorrect." id="211" name="Google Shape;211;g34838668fda_3_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0875554" y="-100584"/>
            <a:ext cx="1096355" cy="1096355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g34838668fda_3_0"/>
          <p:cNvSpPr txBox="1"/>
          <p:nvPr/>
        </p:nvSpPr>
        <p:spPr>
          <a:xfrm>
            <a:off x="10479024" y="880331"/>
            <a:ext cx="1711500" cy="132360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TERRA</a:t>
            </a:r>
            <a:endParaRPr b="1" sz="4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g34838668fda_3_0"/>
          <p:cNvSpPr txBox="1"/>
          <p:nvPr/>
        </p:nvSpPr>
        <p:spPr>
          <a:xfrm>
            <a:off x="10479025" y="1532074"/>
            <a:ext cx="1713000" cy="52320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Scientists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NBFC community</a:t>
            </a:r>
            <a:endParaRPr b="1"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6"/>
          <p:cNvSpPr txBox="1"/>
          <p:nvPr/>
        </p:nvSpPr>
        <p:spPr>
          <a:xfrm>
            <a:off x="1205747" y="2382091"/>
            <a:ext cx="978050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it-IT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Attività di monitoraggio </a:t>
            </a:r>
            <a:r>
              <a:rPr b="1" lang="it-IT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singolo gruppo NBFC</a:t>
            </a:r>
            <a:endParaRPr b="1" sz="44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7"/>
          <p:cNvSpPr txBox="1"/>
          <p:nvPr/>
        </p:nvSpPr>
        <p:spPr>
          <a:xfrm>
            <a:off x="-7547" y="1379338"/>
            <a:ext cx="8625404" cy="3440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u="sng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</a:rPr>
              <a:t>stefano.chelli@unicam.it</a:t>
            </a:r>
            <a:endParaRPr sz="1400" u="sng">
              <a:solidFill>
                <a:srgbClr val="0563C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7"/>
          <p:cNvSpPr txBox="1"/>
          <p:nvPr/>
        </p:nvSpPr>
        <p:spPr>
          <a:xfrm>
            <a:off x="1545405" y="1900978"/>
            <a:ext cx="10180323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9210*: Faggeti degli Appennini con Taxus e Ilex</a:t>
            </a:r>
            <a:endParaRPr b="1"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7"/>
          <p:cNvSpPr txBox="1"/>
          <p:nvPr/>
        </p:nvSpPr>
        <p:spPr>
          <a:xfrm>
            <a:off x="-4778" y="1901950"/>
            <a:ext cx="1554478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Habitat</a:t>
            </a:r>
            <a:endParaRPr b="1"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7"/>
          <p:cNvSpPr txBox="1"/>
          <p:nvPr/>
        </p:nvSpPr>
        <p:spPr>
          <a:xfrm>
            <a:off x="-9071" y="2692806"/>
            <a:ext cx="1554479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Obiettivo</a:t>
            </a:r>
            <a:endParaRPr/>
          </a:p>
        </p:txBody>
      </p:sp>
      <p:sp>
        <p:nvSpPr>
          <p:cNvPr id="227" name="Google Shape;227;p7"/>
          <p:cNvSpPr txBox="1"/>
          <p:nvPr/>
        </p:nvSpPr>
        <p:spPr>
          <a:xfrm>
            <a:off x="0" y="3438134"/>
            <a:ext cx="1554480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Attività</a:t>
            </a:r>
            <a:endParaRPr/>
          </a:p>
        </p:txBody>
      </p:sp>
      <p:sp>
        <p:nvSpPr>
          <p:cNvPr id="228" name="Google Shape;228;p7"/>
          <p:cNvSpPr txBox="1"/>
          <p:nvPr/>
        </p:nvSpPr>
        <p:spPr>
          <a:xfrm>
            <a:off x="-4778" y="5000286"/>
            <a:ext cx="1559255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Regione</a:t>
            </a:r>
            <a:endParaRPr/>
          </a:p>
        </p:txBody>
      </p:sp>
      <p:sp>
        <p:nvSpPr>
          <p:cNvPr id="229" name="Google Shape;229;p7"/>
          <p:cNvSpPr txBox="1"/>
          <p:nvPr/>
        </p:nvSpPr>
        <p:spPr>
          <a:xfrm>
            <a:off x="-4778" y="4213801"/>
            <a:ext cx="1559258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Operatori</a:t>
            </a:r>
            <a:endParaRPr/>
          </a:p>
        </p:txBody>
      </p:sp>
      <p:sp>
        <p:nvSpPr>
          <p:cNvPr id="230" name="Google Shape;230;p7"/>
          <p:cNvSpPr txBox="1"/>
          <p:nvPr/>
        </p:nvSpPr>
        <p:spPr>
          <a:xfrm>
            <a:off x="0" y="5629624"/>
            <a:ext cx="1554477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Durata</a:t>
            </a:r>
            <a:endParaRPr/>
          </a:p>
        </p:txBody>
      </p:sp>
      <p:sp>
        <p:nvSpPr>
          <p:cNvPr id="231" name="Google Shape;231;p7"/>
          <p:cNvSpPr txBox="1"/>
          <p:nvPr/>
        </p:nvSpPr>
        <p:spPr>
          <a:xfrm>
            <a:off x="0" y="6254774"/>
            <a:ext cx="1554477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Enti</a:t>
            </a:r>
            <a:endParaRPr/>
          </a:p>
        </p:txBody>
      </p:sp>
      <p:sp>
        <p:nvSpPr>
          <p:cNvPr id="232" name="Google Shape;232;p7"/>
          <p:cNvSpPr txBox="1"/>
          <p:nvPr/>
        </p:nvSpPr>
        <p:spPr>
          <a:xfrm>
            <a:off x="1558771" y="4854204"/>
            <a:ext cx="103503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Riserva Naturale Statale "Montagna di Torricchio" - Sito Long Term Ecological Research (LTER network), Appennino centrale, Regione Marche.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"/>
          <p:cNvSpPr txBox="1"/>
          <p:nvPr/>
        </p:nvSpPr>
        <p:spPr>
          <a:xfrm>
            <a:off x="1549700" y="6254774"/>
            <a:ext cx="6203950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Università di Camerino - Scuola di Bioscienze e Medicina Veterinaria.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7"/>
          <p:cNvSpPr txBox="1"/>
          <p:nvPr/>
        </p:nvSpPr>
        <p:spPr>
          <a:xfrm>
            <a:off x="1549700" y="3172643"/>
            <a:ext cx="10437300" cy="115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Riserva “Montagna di Torricchio” è gestita da UNICAM e si appresta a diventare un </a:t>
            </a: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nuovo sito della rete di monitoraggio ICP Forests. Dovranno quindi iniziare i primi rilevamenti della diversità vegetale per valutare i trend temporali in associazione a vari parametri, tra cui la struttura forestale, le deposizioni azotate, le variazioni climatiche.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7"/>
          <p:cNvSpPr txBox="1"/>
          <p:nvPr/>
        </p:nvSpPr>
        <p:spPr>
          <a:xfrm>
            <a:off x="1554477" y="5626565"/>
            <a:ext cx="1042996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12-16 maggio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7"/>
          <p:cNvSpPr txBox="1"/>
          <p:nvPr/>
        </p:nvSpPr>
        <p:spPr>
          <a:xfrm>
            <a:off x="1549700" y="4216554"/>
            <a:ext cx="9714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Singolo gruppo NBFC. Le attività riguarderanno anche studenti dei corsi di laurea biologici e ambientali di UNICAM.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7"/>
          <p:cNvSpPr txBox="1"/>
          <p:nvPr/>
        </p:nvSpPr>
        <p:spPr>
          <a:xfrm>
            <a:off x="1545404" y="2648463"/>
            <a:ext cx="10180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Monitoraggio della diversità vegetale dell'habitat di faggeta 9210. 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7"/>
          <p:cNvSpPr txBox="1"/>
          <p:nvPr/>
        </p:nvSpPr>
        <p:spPr>
          <a:xfrm>
            <a:off x="10479024" y="1579170"/>
            <a:ext cx="1712976" cy="52322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Scientists NBFC single group</a:t>
            </a:r>
            <a:endParaRPr b="1"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person looking through a microscope&#10;&#10;AI-generated content may be incorrect." id="239" name="Google Shape;239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75554" y="-100584"/>
            <a:ext cx="1096355" cy="1096355"/>
          </a:xfrm>
          <a:prstGeom prst="rect">
            <a:avLst/>
          </a:prstGeom>
          <a:noFill/>
          <a:ln>
            <a:noFill/>
          </a:ln>
        </p:spPr>
      </p:pic>
      <p:sp>
        <p:nvSpPr>
          <p:cNvPr id="240" name="Google Shape;240;p7"/>
          <p:cNvSpPr txBox="1"/>
          <p:nvPr/>
        </p:nvSpPr>
        <p:spPr>
          <a:xfrm>
            <a:off x="10479024" y="880331"/>
            <a:ext cx="1711452" cy="707886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TERR</a:t>
            </a:r>
            <a:endParaRPr b="1" sz="4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7"/>
          <p:cNvSpPr txBox="1"/>
          <p:nvPr/>
        </p:nvSpPr>
        <p:spPr>
          <a:xfrm>
            <a:off x="838200" y="59515"/>
            <a:ext cx="978050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it-IT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Attività di monitoraggio </a:t>
            </a:r>
            <a:r>
              <a:rPr b="1" lang="it-IT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singolo gruppo NBFC</a:t>
            </a:r>
            <a:endParaRPr b="1" sz="44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2025-02-27T15:31:13Z</dcterms:created>
  <dc:creator>Maria Cristina Mangano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ad0b24d-6422-44b0-b3de-abb3a9e8c81a_Enabled">
    <vt:lpwstr>true</vt:lpwstr>
  </property>
  <property fmtid="{D5CDD505-2E9C-101B-9397-08002B2CF9AE}" pid="3" name="MSIP_Label_2ad0b24d-6422-44b0-b3de-abb3a9e8c81a_SetDate">
    <vt:lpwstr>2025-03-10T08:16:14Z</vt:lpwstr>
  </property>
  <property fmtid="{D5CDD505-2E9C-101B-9397-08002B2CF9AE}" pid="4" name="MSIP_Label_2ad0b24d-6422-44b0-b3de-abb3a9e8c81a_Method">
    <vt:lpwstr>Standard</vt:lpwstr>
  </property>
  <property fmtid="{D5CDD505-2E9C-101B-9397-08002B2CF9AE}" pid="5" name="MSIP_Label_2ad0b24d-6422-44b0-b3de-abb3a9e8c81a_Name">
    <vt:lpwstr>defa4170-0d19-0005-0004-bc88714345d2</vt:lpwstr>
  </property>
  <property fmtid="{D5CDD505-2E9C-101B-9397-08002B2CF9AE}" pid="6" name="MSIP_Label_2ad0b24d-6422-44b0-b3de-abb3a9e8c81a_SiteId">
    <vt:lpwstr>2fcfe26a-bb62-46b0-b1e3-28f9da0c45fd</vt:lpwstr>
  </property>
  <property fmtid="{D5CDD505-2E9C-101B-9397-08002B2CF9AE}" pid="7" name="MSIP_Label_2ad0b24d-6422-44b0-b3de-abb3a9e8c81a_ActionId">
    <vt:lpwstr>7eaa5e6d-20f4-4484-b60c-f286ebba861f</vt:lpwstr>
  </property>
  <property fmtid="{D5CDD505-2E9C-101B-9397-08002B2CF9AE}" pid="8" name="MSIP_Label_2ad0b24d-6422-44b0-b3de-abb3a9e8c81a_ContentBits">
    <vt:lpwstr>0</vt:lpwstr>
  </property>
  <property fmtid="{D5CDD505-2E9C-101B-9397-08002B2CF9AE}" pid="9" name="MSIP_Label_2ad0b24d-6422-44b0-b3de-abb3a9e8c81a_Tag">
    <vt:lpwstr>50, 3, 0, 1</vt:lpwstr>
  </property>
</Properties>
</file>