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Play"/>
      <p:regular r:id="rId22"/>
      <p:bold r:id="rId23"/>
    </p:embeddedFon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lay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font" Target="fonts/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7f62226b_0_2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g34b7f62226b_0_2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4bde73caa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34bde73caa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4bde73caab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34bde73caab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4b8abc01be_1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34b8abc01be_1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4b8abc01be_1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34b8abc01be_1_1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4b7f62226b_0_3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34b7f62226b_0_3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4b7f62226b_0_1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g34b7f62226b_0_1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4b8abc01be_3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g34b8abc01be_3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4b7f62226b_0_3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34b7f62226b_0_3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b7f62226b_0_2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34b7f62226b_0_2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4bc19043ce_2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34bc19043ce_2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4b8abc01be_1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4b8abc01be_1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4baa0fe49b_1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4baa0fe49b_1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4badf4e924_3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4badf4e924_3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4b8abc01be_1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34b8abc01be_1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4b8abc01be_1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4b8abc01be_1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antonio.todaro@unimore.it" TargetMode="External"/><Relationship Id="rId4" Type="http://schemas.openxmlformats.org/officeDocument/2006/relationships/hyperlink" Target="mailto:antonio.todaro@unimore.it" TargetMode="External"/><Relationship Id="rId5" Type="http://schemas.openxmlformats.org/officeDocument/2006/relationships/hyperlink" Target="mailto:antonio.todaro@unimore.it" TargetMode="External"/><Relationship Id="rId6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daniele.sommaggio@unimore.it" TargetMode="External"/><Relationship Id="rId4" Type="http://schemas.openxmlformats.org/officeDocument/2006/relationships/image" Target="../media/image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Relationship Id="rId5" Type="http://schemas.openxmlformats.org/officeDocument/2006/relationships/hyperlink" Target="mailto:daniele.sommaggio@unimore.it" TargetMode="External"/><Relationship Id="rId6" Type="http://schemas.openxmlformats.org/officeDocument/2006/relationships/hyperlink" Target="mailto:elisabetta.sgarbi@unimore.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Relationship Id="rId5" Type="http://schemas.openxmlformats.org/officeDocument/2006/relationships/hyperlink" Target="mailto:lara.maistrello@unimore.it" TargetMode="External"/><Relationship Id="rId6" Type="http://schemas.openxmlformats.org/officeDocument/2006/relationships/hyperlink" Target="mailto:lara.maistrello@unimore.it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Relationship Id="rId5" Type="http://schemas.openxmlformats.org/officeDocument/2006/relationships/hyperlink" Target="mailto:npatelli@unimore.it" TargetMode="External"/><Relationship Id="rId6" Type="http://schemas.openxmlformats.org/officeDocument/2006/relationships/hyperlink" Target="mailto:rebecchi.lorena@unimore.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hyperlink" Target="mailto:lara.maistrello@unimore.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1232656" y="1424875"/>
            <a:ext cx="6556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-3584" y="14264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0" y="19311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63" name="Google Shape;63;p14"/>
          <p:cNvSpPr txBox="1"/>
          <p:nvPr/>
        </p:nvSpPr>
        <p:spPr>
          <a:xfrm>
            <a:off x="0" y="25786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64" name="Google Shape;64;p14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-3584" y="31603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66" name="Google Shape;66;p14"/>
          <p:cNvSpPr txBox="1"/>
          <p:nvPr/>
        </p:nvSpPr>
        <p:spPr>
          <a:xfrm>
            <a:off x="0" y="42222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67" name="Google Shape;67;p14"/>
          <p:cNvSpPr txBox="1"/>
          <p:nvPr/>
        </p:nvSpPr>
        <p:spPr>
          <a:xfrm>
            <a:off x="1162275" y="2539972"/>
            <a:ext cx="7827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ndagini su microbioma e microbioma in vari habitat terrestri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mediante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approccio culturomico e di metabarcoding (regione V3-V4 del gene 16S rRNA e regione ITS2).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69" name="Google Shape;69;p14"/>
          <p:cNvSpPr txBox="1"/>
          <p:nvPr/>
        </p:nvSpPr>
        <p:spPr>
          <a:xfrm>
            <a:off x="1232650" y="1435244"/>
            <a:ext cx="77628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 con una diversità di habitat (boschi, prati, corsi d'acqua e aree paludose, ecc).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1202808" y="4238249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L’attività verrà svolta il 15 maggio 2025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1162275" y="31488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1226031" y="1921531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Organismi target: </a:t>
            </a: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Batteri e lieviti.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Analisi tassonomica e funzionale della biodiversità dei microrganismi del suolo con particolare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riguardo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lieviti del phylum Ascomycota e dei batteri Gram positivi del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phylum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Firmicutes.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group of people holding a science experiment&#10;&#10;AI-generated content may be incorrect." id="74" name="Google Shape;7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7859276" y="660250"/>
            <a:ext cx="14907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</a:t>
            </a: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7859276" y="1149050"/>
            <a:ext cx="14907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Scientists NBFC 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87051" y="951047"/>
            <a:ext cx="76353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5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lisa.solieri@unimore.it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5599025" y="4608850"/>
            <a:ext cx="35439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</a:rPr>
              <a:t>MICRORGANISM</a:t>
            </a: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presso le zone umide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3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3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281" name="Google Shape;281;p23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282" name="Google Shape;282;p23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283" name="Google Shape;283;p23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284" name="Google Shape;284;p23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285" name="Google Shape;285;p23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286" name="Google Shape;286;p23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23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3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23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“Damigelle e dragoni: la diversità delle libellule”.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290" name="Google Shape;29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3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3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3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94" name="Google Shape;294;p23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1163150" y="2653659"/>
            <a:ext cx="78279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presso le aree umide per trovare e identificare le libellule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3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presso vari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habitat (boschi, prati, corsi d'acqua, pozze, ecc).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4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4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305" name="Google Shape;305;p24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306" name="Google Shape;306;p24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307" name="Google Shape;307;p24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308" name="Google Shape;308;p24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309" name="Google Shape;309;p24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310" name="Google Shape;310;p24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4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4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4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“L’Amore, la Morte e le Mosche”.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314" name="Google Shape;31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4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4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4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18" name="Google Shape;318;p24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24"/>
          <p:cNvSpPr txBox="1"/>
          <p:nvPr/>
        </p:nvSpPr>
        <p:spPr>
          <a:xfrm>
            <a:off x="1163150" y="2653659"/>
            <a:ext cx="78279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per trovare e identificare i rappresentanti delle principali famiglie di ditteri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4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4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in aree adatte per catture notturne di insetti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5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5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329" name="Google Shape;329;p25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330" name="Google Shape;330;p25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331" name="Google Shape;331;p25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332" name="Google Shape;332;p25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333" name="Google Shape;333;p25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334" name="Google Shape;334;p25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25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25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5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notte delle falene”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 scoprire la biodiversità di Lepidotteri notturni. Attività che rientra nell’ambito del “BIOBLI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338" name="Google Shape;33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5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25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25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42" name="Google Shape;342;p25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5"/>
          <p:cNvSpPr txBox="1"/>
          <p:nvPr/>
        </p:nvSpPr>
        <p:spPr>
          <a:xfrm>
            <a:off x="1163150" y="2653659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da effettuare di notte. Uso di lampade con spettro atto ad attirare lepidotteri notturni. Fotografia ed eventuale cattura degli esemplari attirati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5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5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6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in aree adatte per catture notturne di insetti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26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6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353" name="Google Shape;353;p26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354" name="Google Shape;354;p26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355" name="Google Shape;355;p26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356" name="Google Shape;356;p26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357" name="Google Shape;357;p26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358" name="Google Shape;358;p26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6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6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26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Attrazione fatale: gli insetti della notte”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scoprire la biodiversità di insetti notturni.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362" name="Google Shape;36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26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6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6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66" name="Google Shape;366;p26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26"/>
          <p:cNvSpPr txBox="1"/>
          <p:nvPr/>
        </p:nvSpPr>
        <p:spPr>
          <a:xfrm>
            <a:off x="1163150" y="2653659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da effettuare di notte. Uso di lampade con spettro UV, atto ad attirare varie specie di insetti notturni. Fotografia ed eventuale cattura degli esemplari attirati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6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6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7"/>
          <p:cNvSpPr txBox="1"/>
          <p:nvPr/>
        </p:nvSpPr>
        <p:spPr>
          <a:xfrm>
            <a:off x="1165857" y="1425734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cque interne in area protetta della pianura padana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27"/>
          <p:cNvSpPr txBox="1"/>
          <p:nvPr/>
        </p:nvSpPr>
        <p:spPr>
          <a:xfrm>
            <a:off x="-3584" y="1426463"/>
            <a:ext cx="11661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7"/>
          <p:cNvSpPr txBox="1"/>
          <p:nvPr/>
        </p:nvSpPr>
        <p:spPr>
          <a:xfrm>
            <a:off x="0" y="1931158"/>
            <a:ext cx="11661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377" name="Google Shape;377;p27"/>
          <p:cNvSpPr txBox="1"/>
          <p:nvPr/>
        </p:nvSpPr>
        <p:spPr>
          <a:xfrm>
            <a:off x="0" y="2510565"/>
            <a:ext cx="11661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378" name="Google Shape;378;p27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379" name="Google Shape;379;p27"/>
          <p:cNvSpPr txBox="1"/>
          <p:nvPr/>
        </p:nvSpPr>
        <p:spPr>
          <a:xfrm>
            <a:off x="-3584" y="3160351"/>
            <a:ext cx="11697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380" name="Google Shape;380;p27"/>
          <p:cNvSpPr txBox="1"/>
          <p:nvPr/>
        </p:nvSpPr>
        <p:spPr>
          <a:xfrm>
            <a:off x="0" y="4222218"/>
            <a:ext cx="11661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381" name="Google Shape;381;p27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382" name="Google Shape;382;p27"/>
          <p:cNvSpPr txBox="1"/>
          <p:nvPr/>
        </p:nvSpPr>
        <p:spPr>
          <a:xfrm>
            <a:off x="1162275" y="4691081"/>
            <a:ext cx="46530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 - Dipartimento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27"/>
          <p:cNvSpPr txBox="1"/>
          <p:nvPr/>
        </p:nvSpPr>
        <p:spPr>
          <a:xfrm>
            <a:off x="1162275" y="2424375"/>
            <a:ext cx="5637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Campionamento meiofauna (Gastrotrichi) e osservazione al microscopio. 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che rientra nell’ambito del “BIOBLITZ BSW” presso Oasi il Torrazzuolo di Nonantola (MO)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7"/>
          <p:cNvSpPr txBox="1"/>
          <p:nvPr/>
        </p:nvSpPr>
        <p:spPr>
          <a:xfrm>
            <a:off x="1162275" y="1924379"/>
            <a:ext cx="61827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Indagine della biodiversità della meiofauna di acqua interne.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7"/>
          <p:cNvSpPr txBox="1"/>
          <p:nvPr/>
        </p:nvSpPr>
        <p:spPr>
          <a:xfrm>
            <a:off x="1165858" y="4213121"/>
            <a:ext cx="53664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27"/>
          <p:cNvSpPr txBox="1"/>
          <p:nvPr/>
        </p:nvSpPr>
        <p:spPr>
          <a:xfrm>
            <a:off x="1162275" y="3148809"/>
            <a:ext cx="46530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7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88" name="Google Shape;388;p27"/>
          <p:cNvSpPr txBox="1"/>
          <p:nvPr/>
        </p:nvSpPr>
        <p:spPr>
          <a:xfrm>
            <a:off x="7522200" y="816350"/>
            <a:ext cx="1621800" cy="915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ACQUE INTERNE</a:t>
            </a:r>
            <a:endParaRPr b="1" sz="2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it" sz="1100">
                <a:solidFill>
                  <a:schemeClr val="lt1"/>
                </a:solidFill>
              </a:rPr>
              <a:t>Citizen's engagement</a:t>
            </a:r>
            <a:endParaRPr b="1" sz="2200">
              <a:solidFill>
                <a:schemeClr val="lt1"/>
              </a:solidFill>
            </a:endParaRPr>
          </a:p>
        </p:txBody>
      </p:sp>
      <p:sp>
        <p:nvSpPr>
          <p:cNvPr id="389" name="Google Shape;389;p27"/>
          <p:cNvSpPr txBox="1"/>
          <p:nvPr/>
        </p:nvSpPr>
        <p:spPr>
          <a:xfrm>
            <a:off x="87226" y="9307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a</a:t>
            </a:r>
            <a:r>
              <a:rPr b="0" i="0" lang="it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ntonio</a:t>
            </a:r>
            <a:r>
              <a:rPr lang="it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.todaro@unimore.it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7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27"/>
          <p:cNvSpPr txBox="1"/>
          <p:nvPr/>
        </p:nvSpPr>
        <p:spPr>
          <a:xfrm>
            <a:off x="6591375" y="4606325"/>
            <a:ext cx="2452200" cy="423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300">
                <a:solidFill>
                  <a:schemeClr val="lt1"/>
                </a:solidFill>
              </a:rPr>
              <a:t>MEIOFAUNA</a:t>
            </a:r>
            <a:endParaRPr b="1" sz="2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392" name="Google Shape;392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61126" y="71518"/>
            <a:ext cx="985776" cy="715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8"/>
          <p:cNvSpPr txBox="1"/>
          <p:nvPr/>
        </p:nvSpPr>
        <p:spPr>
          <a:xfrm>
            <a:off x="-5660" y="1034504"/>
            <a:ext cx="64689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daniele.sommaggio@unimore.it</a:t>
            </a: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 e.vettorazzo@dolomitipark.it</a:t>
            </a:r>
            <a:endParaRPr sz="1100" u="sng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8"/>
          <p:cNvSpPr txBox="1"/>
          <p:nvPr/>
        </p:nvSpPr>
        <p:spPr>
          <a:xfrm>
            <a:off x="1159054" y="1425734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Parco Nazionale delle Dolomiti Bellunesi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28"/>
          <p:cNvSpPr txBox="1"/>
          <p:nvPr/>
        </p:nvSpPr>
        <p:spPr>
          <a:xfrm>
            <a:off x="-3584" y="14264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28"/>
          <p:cNvSpPr txBox="1"/>
          <p:nvPr/>
        </p:nvSpPr>
        <p:spPr>
          <a:xfrm>
            <a:off x="-6803" y="2019605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401" name="Google Shape;401;p28"/>
          <p:cNvSpPr txBox="1"/>
          <p:nvPr/>
        </p:nvSpPr>
        <p:spPr>
          <a:xfrm>
            <a:off x="0" y="25786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402" name="Google Shape;402;p28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403" name="Google Shape;403;p28"/>
          <p:cNvSpPr txBox="1"/>
          <p:nvPr/>
        </p:nvSpPr>
        <p:spPr>
          <a:xfrm>
            <a:off x="-3584" y="31603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404" name="Google Shape;404;p28"/>
          <p:cNvSpPr txBox="1"/>
          <p:nvPr/>
        </p:nvSpPr>
        <p:spPr>
          <a:xfrm>
            <a:off x="0" y="42222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405" name="Google Shape;405;p28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406" name="Google Shape;406;p28"/>
          <p:cNvSpPr txBox="1"/>
          <p:nvPr/>
        </p:nvSpPr>
        <p:spPr>
          <a:xfrm>
            <a:off x="1169078" y="3754953"/>
            <a:ext cx="7762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Veneto, Provincia di Belluno. Parco Nazionale Dolomiti Bellunesi.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28"/>
          <p:cNvSpPr txBox="1"/>
          <p:nvPr/>
        </p:nvSpPr>
        <p:spPr>
          <a:xfrm>
            <a:off x="1159053" y="4613017"/>
            <a:ext cx="6100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 Dipartimento di Scienze della Vita. Parco Nazionale delle Dolomiti Bellunesi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28"/>
          <p:cNvSpPr txBox="1"/>
          <p:nvPr/>
        </p:nvSpPr>
        <p:spPr>
          <a:xfrm>
            <a:off x="1163112" y="2561612"/>
            <a:ext cx="7827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Formazione mediante corso online su identificazione dei sirfidi del nord Italia. Partecipazione al progetto i Sirfidi del Nord Est Italia su piattaforma iNaturalist. Biobilitz in due aree del parco, in particolare in prati xerici e corso fiume</a:t>
            </a:r>
            <a:endParaRPr sz="1100"/>
          </a:p>
        </p:txBody>
      </p:sp>
      <p:sp>
        <p:nvSpPr>
          <p:cNvPr id="409" name="Google Shape;409;p28"/>
          <p:cNvSpPr txBox="1"/>
          <p:nvPr/>
        </p:nvSpPr>
        <p:spPr>
          <a:xfrm>
            <a:off x="1165858" y="421992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Bioblitz durerà una giornata (17 maggio). Tutta l’attività è stata avviata nel marzo 2024 ed è tutto attiva.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28"/>
          <p:cNvSpPr txBox="1"/>
          <p:nvPr/>
        </p:nvSpPr>
        <p:spPr>
          <a:xfrm>
            <a:off x="1162275" y="3162416"/>
            <a:ext cx="72861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afferenti a NBFC; personale del Parco Nazionale delle Dolomiti Bellunesi + Partecipanti al corso effettuato nel 2024 e 2025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28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12" name="Google Shape;412;p28"/>
          <p:cNvSpPr txBox="1"/>
          <p:nvPr/>
        </p:nvSpPr>
        <p:spPr>
          <a:xfrm>
            <a:off x="1159053" y="2019070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Incrementare la conoscenza dei sirfidi del Parco Nazionale delle Dolomiti Bellunesi coinvolgendo la popolazione. Particolare attenzione verrà posta al rilevamento della popolazione dei saproxilici e all’interazione insetto-fiore</a:t>
            </a:r>
            <a:endParaRPr sz="1100"/>
          </a:p>
        </p:txBody>
      </p:sp>
      <p:pic>
        <p:nvPicPr>
          <p:cNvPr descr="A group of people holding a science experiment&#10;&#10;AI-generated content may be incorrect." id="413" name="Google Shape;41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28"/>
          <p:cNvSpPr txBox="1"/>
          <p:nvPr/>
        </p:nvSpPr>
        <p:spPr>
          <a:xfrm>
            <a:off x="7665576" y="660250"/>
            <a:ext cx="14775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8"/>
          <p:cNvSpPr txBox="1"/>
          <p:nvPr/>
        </p:nvSpPr>
        <p:spPr>
          <a:xfrm>
            <a:off x="7666676" y="1149050"/>
            <a:ext cx="1477500" cy="408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28"/>
          <p:cNvSpPr txBox="1"/>
          <p:nvPr/>
        </p:nvSpPr>
        <p:spPr>
          <a:xfrm>
            <a:off x="7396374" y="4608850"/>
            <a:ext cx="1746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9"/>
          <p:cNvSpPr txBox="1"/>
          <p:nvPr/>
        </p:nvSpPr>
        <p:spPr>
          <a:xfrm>
            <a:off x="-5660" y="1034504"/>
            <a:ext cx="64689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matteo.dalzotto@unimore.it</a:t>
            </a:r>
            <a:endParaRPr sz="1100" u="sng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29"/>
          <p:cNvSpPr txBox="1"/>
          <p:nvPr/>
        </p:nvSpPr>
        <p:spPr>
          <a:xfrm>
            <a:off x="1159054" y="1425734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 tipologie di habitat di zone umide in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siti planiziali della Rete Natura 2000 (es. paludi, stagni) 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423" name="Google Shape;423;p29"/>
          <p:cNvSpPr txBox="1"/>
          <p:nvPr/>
        </p:nvSpPr>
        <p:spPr>
          <a:xfrm>
            <a:off x="-3584" y="14264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29"/>
          <p:cNvSpPr txBox="1"/>
          <p:nvPr/>
        </p:nvSpPr>
        <p:spPr>
          <a:xfrm>
            <a:off x="-6803" y="2019605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425" name="Google Shape;425;p29"/>
          <p:cNvSpPr txBox="1"/>
          <p:nvPr/>
        </p:nvSpPr>
        <p:spPr>
          <a:xfrm>
            <a:off x="0" y="25786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426" name="Google Shape;426;p29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427" name="Google Shape;427;p29"/>
          <p:cNvSpPr txBox="1"/>
          <p:nvPr/>
        </p:nvSpPr>
        <p:spPr>
          <a:xfrm>
            <a:off x="-3584" y="31603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428" name="Google Shape;428;p29"/>
          <p:cNvSpPr txBox="1"/>
          <p:nvPr/>
        </p:nvSpPr>
        <p:spPr>
          <a:xfrm>
            <a:off x="0" y="42222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429" name="Google Shape;429;p29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430" name="Google Shape;430;p29"/>
          <p:cNvSpPr txBox="1"/>
          <p:nvPr/>
        </p:nvSpPr>
        <p:spPr>
          <a:xfrm>
            <a:off x="1169078" y="3754953"/>
            <a:ext cx="7762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Emilia-Romagna, Nonantola (Modena):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A.R.E. Il Torrazzuolo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9"/>
          <p:cNvSpPr txBox="1"/>
          <p:nvPr/>
        </p:nvSpPr>
        <p:spPr>
          <a:xfrm>
            <a:off x="1159053" y="4613017"/>
            <a:ext cx="6100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 - Dipartimento di Scienze della Vita + Partner Progetto LIFE URCA PRO</a:t>
            </a:r>
            <a:r>
              <a:rPr i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EMYS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Associazione Foreste per Sempre ODV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29"/>
          <p:cNvSpPr txBox="1"/>
          <p:nvPr/>
        </p:nvSpPr>
        <p:spPr>
          <a:xfrm>
            <a:off x="1163112" y="2561612"/>
            <a:ext cx="7827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Rilevamento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testuggini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punti fissi e lungo transetti. Rilevamento e cattura manuale di anfibi e rettili. Riconoscimento di vocalizzazioni di Anuri </a:t>
            </a:r>
            <a:endParaRPr sz="1100"/>
          </a:p>
        </p:txBody>
      </p:sp>
      <p:sp>
        <p:nvSpPr>
          <p:cNvPr id="433" name="Google Shape;433;p29"/>
          <p:cNvSpPr txBox="1"/>
          <p:nvPr/>
        </p:nvSpPr>
        <p:spPr>
          <a:xfrm>
            <a:off x="1165850" y="4219925"/>
            <a:ext cx="8022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Bioblitz: una giornata (17 maggio). I progetti di ricerca sono iniziati rispettivamente nel: novembre 2022 (1) e gennaio 2025 (2)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29"/>
          <p:cNvSpPr txBox="1"/>
          <p:nvPr/>
        </p:nvSpPr>
        <p:spPr>
          <a:xfrm>
            <a:off x="1162275" y="3162416"/>
            <a:ext cx="72861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29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36" name="Google Shape;436;p29"/>
          <p:cNvSpPr txBox="1"/>
          <p:nvPr/>
        </p:nvSpPr>
        <p:spPr>
          <a:xfrm>
            <a:off x="1159053" y="1913657"/>
            <a:ext cx="7635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Indagare le popolazioni di testuggini autoctone (</a:t>
            </a:r>
            <a:r>
              <a:rPr i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Emys orbicularis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e alloctone in siti della Rete Natura 2000 + studiare la distribuzione di anfibi e rettili in aree emiliano-romagnole. Il target rientra nell’ambito dei progetti: (1) LIFE URCA PRO</a:t>
            </a:r>
            <a:r>
              <a:rPr i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EMYS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(2) HERP-ER</a:t>
            </a:r>
            <a:endParaRPr sz="1100"/>
          </a:p>
        </p:txBody>
      </p:sp>
      <p:sp>
        <p:nvSpPr>
          <p:cNvPr id="437" name="Google Shape;437;p29"/>
          <p:cNvSpPr txBox="1"/>
          <p:nvPr/>
        </p:nvSpPr>
        <p:spPr>
          <a:xfrm>
            <a:off x="6668750" y="4613025"/>
            <a:ext cx="2452200" cy="423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300">
                <a:solidFill>
                  <a:schemeClr val="lt1"/>
                </a:solidFill>
              </a:rPr>
              <a:t>ERPETOFAUNA</a:t>
            </a:r>
            <a:endParaRPr b="1" sz="2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29"/>
          <p:cNvSpPr txBox="1"/>
          <p:nvPr/>
        </p:nvSpPr>
        <p:spPr>
          <a:xfrm>
            <a:off x="7426071" y="662516"/>
            <a:ext cx="1716900" cy="9003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ACQUE INTERNE</a:t>
            </a:r>
            <a:endParaRPr b="1"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/>
        </p:nvSpPr>
        <p:spPr>
          <a:xfrm>
            <a:off x="1165856" y="1337288"/>
            <a:ext cx="6556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-3584" y="14264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0" y="19311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88" name="Google Shape;88;p15"/>
          <p:cNvSpPr txBox="1"/>
          <p:nvPr/>
        </p:nvSpPr>
        <p:spPr>
          <a:xfrm>
            <a:off x="0" y="25786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89" name="Google Shape;89;p15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90" name="Google Shape;90;p15"/>
          <p:cNvSpPr txBox="1"/>
          <p:nvPr/>
        </p:nvSpPr>
        <p:spPr>
          <a:xfrm>
            <a:off x="-3584" y="31603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91" name="Google Shape;91;p15"/>
          <p:cNvSpPr txBox="1"/>
          <p:nvPr/>
        </p:nvSpPr>
        <p:spPr>
          <a:xfrm>
            <a:off x="0" y="42222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92" name="Google Shape;92;p15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93" name="Google Shape;93;p15"/>
          <p:cNvSpPr txBox="1"/>
          <p:nvPr/>
        </p:nvSpPr>
        <p:spPr>
          <a:xfrm>
            <a:off x="1195700" y="1337294"/>
            <a:ext cx="77628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 con una diversità di habitat (boschi, prati, corsi d'acqua e aree paludose, ecc); parchi urbani a MO e RE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1163150" y="2478597"/>
            <a:ext cx="7827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Campionamento visivo degli impollinatori in vari habitat terrestri; indagine su orchidee e relativi possibili impollinatori tramite telecamere e campionamenti visivi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1165858" y="4232049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13 al 16  maggio 2025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1162275" y="31488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1165856" y="1821293"/>
            <a:ext cx="7635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Indagini su b</a:t>
            </a: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iodiversità insetti impollinatori e interazioni orchidee-impollinatori in area protetta della pianura padana: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Analisi tassonomica e funzionale della biodiversità degli impollinatori e delle loro interazioni con piante, in particolare orchidee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99" name="Google Shape;9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7859275" y="660250"/>
            <a:ext cx="15555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7859276" y="1149050"/>
            <a:ext cx="15555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Scientists NBFC 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-3574" y="914147"/>
            <a:ext cx="76353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b="0" i="0" lang="it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daniele.sommaggio@unimore.it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b="0" i="0" lang="it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elisabetta.sgarbi@unimore.it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: aya.mortada</a:t>
            </a: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@unimore.i; gioele.toselli@unimore.it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5798775" y="4608850"/>
            <a:ext cx="33441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INSETTI-PIANTE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11448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 con una diversità di habitat (boschi, prati, corsi d'acqua e aree paludose, ecc).  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113" name="Google Shape;113;p16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114" name="Google Shape;114;p16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115" name="Google Shape;115;p16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116" name="Google Shape;116;p16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117" name="Google Shape;117;p16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118" name="Google Shape;118;p16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naturalisti locali 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“Guarda che bel fiore!”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Scoprire la b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iodiversità delle piante seguendo un percorso all’interno dell’Oasi.  Attività che rientra nell’ambito del “BIOBLITZ BSW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122" name="Google Shape;12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6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elisabetta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.</a:t>
            </a: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sgarbi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1184075" y="252923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per osservare, fotografare e dare un nome alle piante in fiore. Osservazione allo stereo-microscopio delle parti del fiore.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6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</a:rPr>
              <a:t>PIANTE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6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 con una diversità di habitat (boschi, prati, corsi d'acqua e aree paludose, ecc).  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137" name="Google Shape;137;p17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138" name="Google Shape;138;p17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139" name="Google Shape;139;p17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140" name="Google Shape;140;p17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141" name="Google Shape;141;p17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142" name="Google Shape;142;p17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“Insetti di fiore in fiore” Scoprire la biodiversità di insetti impollinatori in diversi habitat dell’Oasi.  Attività che rientra nell’ambito del “BIOBLITZ BSW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146" name="Google Shape;1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7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7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7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50" name="Google Shape;150;p17"/>
          <p:cNvSpPr txBox="1"/>
          <p:nvPr/>
        </p:nvSpPr>
        <p:spPr>
          <a:xfrm>
            <a:off x="1" y="1038097"/>
            <a:ext cx="7635300" cy="2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r>
              <a:rPr lang="it" sz="11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; gioele.toselli@unimore.it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7"/>
          <p:cNvSpPr txBox="1"/>
          <p:nvPr/>
        </p:nvSpPr>
        <p:spPr>
          <a:xfrm>
            <a:off x="1184075" y="252923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Osservare e raccogliere apoidei e sirfidi presenti sulle piante in fiore. Vedere il funzionamento di una trappola Malaise e di pan traps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7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nelle aree boschive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8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161" name="Google Shape;161;p18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162" name="Google Shape;162;p18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163" name="Google Shape;163;p18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164" name="Google Shape;164;p18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165" name="Google Shape;165;p18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166" name="Google Shape;166;p18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8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C'è vita nel legno morto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”: scoprire l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biodiversità di insetti e altri organismi xilofagi e xilosaprofagi.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170" name="Google Shape;17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8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4" name="Google Shape;174;p18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1184075" y="252923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nel bosco alla ricerca di alberi caduti per scoprire la biodiversità di insetti e altri organismi xilofagi e xilosaprofagi che li abitano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8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nelle aree boschive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9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185" name="Google Shape;185;p19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186" name="Google Shape;186;p19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187" name="Google Shape;187;p19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188" name="Google Shape;188;p19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189" name="Google Shape;189;p19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190" name="Google Shape;190;p19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9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19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9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“C'è vita nel suolo”: scoprire la biodiversità degli artropodi che vivono nel suolo e tutti i servizi ecosistemici che essi offrono.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194" name="Google Shape;19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9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9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9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98" name="Google Shape;198;p19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r>
              <a:rPr lang="it" sz="11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" sz="11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npatelli@unimore.it</a:t>
            </a:r>
            <a:r>
              <a:rPr lang="it" sz="11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, </a:t>
            </a:r>
            <a:r>
              <a:rPr lang="it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rebecchi.lorena@unimore.it</a:t>
            </a:r>
            <a:r>
              <a:rPr lang="it" sz="11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19"/>
          <p:cNvSpPr txBox="1"/>
          <p:nvPr/>
        </p:nvSpPr>
        <p:spPr>
          <a:xfrm>
            <a:off x="1184075" y="260543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nel bosco alla ricerca di artropodi endogei nella lettiera e sotto pietre e alberi caduti per scoprire la biodiversità degli artropodi che vivono nel suolo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9"/>
          <p:cNvSpPr txBox="1"/>
          <p:nvPr/>
        </p:nvSpPr>
        <p:spPr>
          <a:xfrm>
            <a:off x="6352151" y="4150800"/>
            <a:ext cx="2792100" cy="992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 e A</a:t>
            </a:r>
            <a:r>
              <a:rPr b="1" lang="it" sz="3000">
                <a:solidFill>
                  <a:schemeClr val="lt1"/>
                </a:solidFill>
              </a:rPr>
              <a:t>RTROPODI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9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nelle aree boschive (muschi e lettiera)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0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0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209" name="Google Shape;209;p20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210" name="Google Shape;210;p20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211" name="Google Shape;211;p20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212" name="Google Shape;212;p20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213" name="Google Shape;213;p20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214" name="Google Shape;214;p20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Vita-Dipartimento di Educazione e Scienze Umane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20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20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20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“Tardigradi: eppur ci sono!” S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coprire la biodiversità dei tardigradi che vivono in muschi e lettiera.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218" name="Google Shape;21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0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0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0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22" name="Google Shape;222;p20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" sz="12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lara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.maistrello@unimore.it</a:t>
            </a:r>
            <a:r>
              <a:rPr lang="it" sz="11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, tiziana.altiero@unimore.it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20"/>
          <p:cNvSpPr txBox="1"/>
          <p:nvPr/>
        </p:nvSpPr>
        <p:spPr>
          <a:xfrm>
            <a:off x="1184075" y="260543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nel bosco alla ricerca di campioni di muschio e di  lettiera per scoprire la biodiversità dei tardigradi che vivono in questi habitat.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6352151" y="4150800"/>
            <a:ext cx="27921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</a:rPr>
              <a:t>TARDIGRADI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0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1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nelle aree in cui verranno rinvenute piante di Ailanto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1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1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233" name="Google Shape;233;p21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234" name="Google Shape;234;p21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235" name="Google Shape;235;p21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236" name="Google Shape;236;p21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237" name="Google Shape;237;p21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238" name="Google Shape;238;p21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21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1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21"/>
          <p:cNvSpPr txBox="1"/>
          <p:nvPr/>
        </p:nvSpPr>
        <p:spPr>
          <a:xfrm>
            <a:off x="1165856" y="1897493"/>
            <a:ext cx="7635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L'ailanto e i suoi abitanti: Trovare piante di Ailanto e individuare l’artropodofauna che si trova su queste piante. Attività che rientra nell’ambito del “BIOBLITZ BSW” presso Oasi il Torrazzuolo di Nonantola (MO) e rientra anche rientra anche nel progetto  Citizen Science NBFC "AilantItaly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group of people holding a science experiment&#10;&#10;AI-generated content may be incorrect." id="242" name="Google Shape;24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1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1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1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46" name="Google Shape;246;p21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1"/>
          <p:cNvSpPr txBox="1"/>
          <p:nvPr/>
        </p:nvSpPr>
        <p:spPr>
          <a:xfrm>
            <a:off x="1163150" y="2653654"/>
            <a:ext cx="7827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piante di Ailanto e fotografare tutti gli artropodi che le frequentano. Questo rientra anche nel progetto  Citizen Science NBFC AilantItaly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1"/>
          <p:cNvSpPr txBox="1"/>
          <p:nvPr/>
        </p:nvSpPr>
        <p:spPr>
          <a:xfrm>
            <a:off x="5832076" y="4710125"/>
            <a:ext cx="32148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INSETTI-PIANTE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1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/>
          <p:nvPr/>
        </p:nvSpPr>
        <p:spPr>
          <a:xfrm>
            <a:off x="1165849" y="1413500"/>
            <a:ext cx="7881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"Il Torrazzuolo" di Nonantola (MO) sito Natura 2000, area di riequilibrio ecologico. Questa attività si effettuerà nelle aree a prato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2"/>
          <p:cNvSpPr txBox="1"/>
          <p:nvPr/>
        </p:nvSpPr>
        <p:spPr>
          <a:xfrm>
            <a:off x="-3584" y="1502663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Habitat</a:t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2"/>
          <p:cNvSpPr txBox="1"/>
          <p:nvPr/>
        </p:nvSpPr>
        <p:spPr>
          <a:xfrm>
            <a:off x="0" y="200735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Obiettivo</a:t>
            </a:r>
            <a:endParaRPr sz="1100"/>
          </a:p>
        </p:txBody>
      </p:sp>
      <p:sp>
        <p:nvSpPr>
          <p:cNvPr id="257" name="Google Shape;257;p22"/>
          <p:cNvSpPr txBox="1"/>
          <p:nvPr/>
        </p:nvSpPr>
        <p:spPr>
          <a:xfrm>
            <a:off x="0" y="265480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Attività</a:t>
            </a:r>
            <a:endParaRPr sz="1100"/>
          </a:p>
        </p:txBody>
      </p:sp>
      <p:sp>
        <p:nvSpPr>
          <p:cNvPr id="258" name="Google Shape;258;p22"/>
          <p:cNvSpPr txBox="1"/>
          <p:nvPr/>
        </p:nvSpPr>
        <p:spPr>
          <a:xfrm>
            <a:off x="-3584" y="3750214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Regione</a:t>
            </a:r>
            <a:endParaRPr sz="1100"/>
          </a:p>
        </p:txBody>
      </p:sp>
      <p:sp>
        <p:nvSpPr>
          <p:cNvPr id="259" name="Google Shape;259;p22"/>
          <p:cNvSpPr txBox="1"/>
          <p:nvPr/>
        </p:nvSpPr>
        <p:spPr>
          <a:xfrm>
            <a:off x="-3584" y="3236551"/>
            <a:ext cx="11697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Operatori</a:t>
            </a:r>
            <a:endParaRPr sz="1100"/>
          </a:p>
        </p:txBody>
      </p:sp>
      <p:sp>
        <p:nvSpPr>
          <p:cNvPr id="260" name="Google Shape;260;p22"/>
          <p:cNvSpPr txBox="1"/>
          <p:nvPr/>
        </p:nvSpPr>
        <p:spPr>
          <a:xfrm>
            <a:off x="0" y="4298418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Durata</a:t>
            </a:r>
            <a:endParaRPr sz="1100"/>
          </a:p>
        </p:txBody>
      </p:sp>
      <p:sp>
        <p:nvSpPr>
          <p:cNvPr id="261" name="Google Shape;261;p22"/>
          <p:cNvSpPr txBox="1"/>
          <p:nvPr/>
        </p:nvSpPr>
        <p:spPr>
          <a:xfrm>
            <a:off x="0" y="4691081"/>
            <a:ext cx="1166100" cy="2538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</a:t>
            </a:r>
            <a:endParaRPr sz="1100"/>
          </a:p>
        </p:txBody>
      </p:sp>
      <p:sp>
        <p:nvSpPr>
          <p:cNvPr id="262" name="Google Shape;262;p22"/>
          <p:cNvSpPr txBox="1"/>
          <p:nvPr/>
        </p:nvSpPr>
        <p:spPr>
          <a:xfrm>
            <a:off x="1162275" y="4710131"/>
            <a:ext cx="6337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UNIMORE-Dipartimento di Scienze della Vita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2"/>
          <p:cNvSpPr txBox="1"/>
          <p:nvPr/>
        </p:nvSpPr>
        <p:spPr>
          <a:xfrm>
            <a:off x="1165858" y="4315174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Sabato 17 maggio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2"/>
          <p:cNvSpPr txBox="1"/>
          <p:nvPr/>
        </p:nvSpPr>
        <p:spPr>
          <a:xfrm>
            <a:off x="1162275" y="3225000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Ricercatori UNIMORE in collaborazione con il Gruppo Modenese di Scienze Naturali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2"/>
          <p:cNvSpPr txBox="1"/>
          <p:nvPr/>
        </p:nvSpPr>
        <p:spPr>
          <a:xfrm>
            <a:off x="1165856" y="1897493"/>
            <a:ext cx="76353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Belle di Giorno: alla scoperta delle farfalle: </a:t>
            </a: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scoprire la biodiversità di Lepidotteri diurni. Attività che rientra nell’ambito del “BIOBLITZ BSW” presso Oasi il Torrazzuolo di Nonantola (MO)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holding a science experiment&#10;&#10;AI-generated content may be incorrect." id="266" name="Google Shape;26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1126" y="-4682"/>
            <a:ext cx="985776" cy="715906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2"/>
          <p:cNvSpPr txBox="1"/>
          <p:nvPr/>
        </p:nvSpPr>
        <p:spPr>
          <a:xfrm>
            <a:off x="7330178" y="660250"/>
            <a:ext cx="1812900" cy="5310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TERRA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2"/>
          <p:cNvSpPr txBox="1"/>
          <p:nvPr/>
        </p:nvSpPr>
        <p:spPr>
          <a:xfrm>
            <a:off x="7331350" y="1149050"/>
            <a:ext cx="1812900" cy="238500"/>
          </a:xfrm>
          <a:prstGeom prst="rect">
            <a:avLst/>
          </a:prstGeom>
          <a:solidFill>
            <a:srgbClr val="7F340D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Citizen's engagement</a:t>
            </a:r>
            <a:endParaRPr b="1" sz="1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2"/>
          <p:cNvSpPr txBox="1"/>
          <p:nvPr/>
        </p:nvSpPr>
        <p:spPr>
          <a:xfrm>
            <a:off x="628650" y="44636"/>
            <a:ext cx="7335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85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Attività di monitoraggio NBFC armonizzata e </a:t>
            </a:r>
            <a:r>
              <a:rPr b="1" lang="it" sz="33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congiunta tra gruppi di ricercatori</a:t>
            </a:r>
            <a:endParaRPr b="1" sz="33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0" name="Google Shape;270;p22"/>
          <p:cNvSpPr txBox="1"/>
          <p:nvPr/>
        </p:nvSpPr>
        <p:spPr>
          <a:xfrm>
            <a:off x="1" y="1038097"/>
            <a:ext cx="7635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" sz="1200" u="sng" cap="none" strike="noStrik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lara.maistrello@unimore.it</a:t>
            </a:r>
            <a:endParaRPr b="0" i="0" sz="1100" u="sng" cap="none" strike="noStrike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2"/>
          <p:cNvSpPr txBox="1"/>
          <p:nvPr/>
        </p:nvSpPr>
        <p:spPr>
          <a:xfrm>
            <a:off x="1163150" y="2653659"/>
            <a:ext cx="78279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Passeggiata nei prati per trovare e identificare  farfalle diurne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2"/>
          <p:cNvSpPr txBox="1"/>
          <p:nvPr/>
        </p:nvSpPr>
        <p:spPr>
          <a:xfrm>
            <a:off x="7180373" y="4685050"/>
            <a:ext cx="1962600" cy="53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INSETTI</a:t>
            </a:r>
            <a:endParaRPr b="1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2"/>
          <p:cNvSpPr txBox="1"/>
          <p:nvPr/>
        </p:nvSpPr>
        <p:spPr>
          <a:xfrm>
            <a:off x="1221083" y="3766361"/>
            <a:ext cx="7822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EMILIA ROMAGNA, Oasi "Il Torrazzuolo" di Nonantola (MO)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