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08" r:id="rId2"/>
    <p:sldId id="30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26E138D-BCA3-D413-2F72-370333B3ED6E}" name="SIMONETTA FRASCHETTI" initials="" userId="S::simonetta.fraschetti@unina.it::9cea5773-748d-418a-bff7-bab75aff96c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77BC"/>
    <a:srgbClr val="996600"/>
    <a:srgbClr val="993366"/>
    <a:srgbClr val="660033"/>
    <a:srgbClr val="003366"/>
    <a:srgbClr val="33CCCC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06" autoAdjust="0"/>
    <p:restoredTop sz="94694"/>
  </p:normalViewPr>
  <p:slideViewPr>
    <p:cSldViewPr snapToGrid="0">
      <p:cViewPr varScale="1">
        <p:scale>
          <a:sx n="60" d="100"/>
          <a:sy n="60" d="100"/>
        </p:scale>
        <p:origin x="84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C59046-3B80-4B92-B825-0244315FB46E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414671-E8F6-45DD-9098-36B6FF221D2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2457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5F15C-EF25-8892-DA2D-A59426B082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A704BB-083B-921E-0877-EF1B1712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A0B32F-2348-D83A-09DA-A03F3D1CE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A022-278D-4668-8D1A-58B2B32CCE54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AF6759-23DE-77FF-1C80-C1598A12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3FEEF7-3A7D-E988-0D8C-769361388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3E3F4-76DB-472A-A99C-1AA472AE155F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9367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1CDA95-F0F8-9DFB-DE6C-BA2DF9A67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744FF9-82A0-A7B5-8E4C-8BDD6FB172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6D444B-FD76-31B2-BC7A-D85B25227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A022-278D-4668-8D1A-58B2B32CCE54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00C01F-E474-DBFE-AAFE-E4503C7A6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211366-2681-9ED1-ACA6-4F0B1C0F9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3E3F4-76DB-472A-A99C-1AA472AE155F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336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BCD0276-D2C8-69D6-5155-8E86E1A49D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6FF733-5F00-69B8-B4D1-504C22ABED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33C798-7F5B-BCF0-B8F2-268F40996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A022-278D-4668-8D1A-58B2B32CCE54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0E60F6-B429-D40A-686C-58E3B2AEB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074086-46E9-6952-F892-05EF966EA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3E3F4-76DB-472A-A99C-1AA472AE155F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65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F4849-9D62-B5E4-34C8-6194835AB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EE992D-B0FC-44D4-B93D-F47407D620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DD441-FE26-A765-E38A-9AEEA2AAD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A022-278D-4668-8D1A-58B2B32CCE54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318794-12C5-E8C8-DAA2-1DFBCC466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6F0984-7B4D-6CA7-C80F-B455DE9B3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3E3F4-76DB-472A-A99C-1AA472AE155F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2032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04815-A359-2399-A306-0EBC8AEEA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7ED4D8-0341-2BC5-DB8D-A236CBE77E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1ACA05-451F-97B2-AE69-DC842661C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A022-278D-4668-8D1A-58B2B32CCE54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AD51ED-B3A9-00E0-F644-E5EA636BF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96650E-6A66-8529-77B0-BC7D4DB26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3E3F4-76DB-472A-A99C-1AA472AE155F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1963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4663D-6F79-14CF-7DF3-E3DF860A2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12E1B-F855-D9F9-299C-F2E103932E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3C2C4F-BD9F-C69A-792E-DC4D6B5451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595647-4592-7B89-B198-11702EA47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A022-278D-4668-8D1A-58B2B32CCE54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1EF91D-8655-6057-8496-BB92DCB2B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94CB65-63E8-E0DA-4F60-708293912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3E3F4-76DB-472A-A99C-1AA472AE155F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2106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DC3592-371F-8CD6-C8C2-B61BCB8C7B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3BFEAE-5109-3A4A-823F-180F404173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CDA7C-98C7-4845-C27B-FB2C0B5FBE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4A8D451-6738-097B-46FD-094FD7085B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73D57F-FE84-BB16-A1E7-72E972C1A2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B7BD4F-7DEF-632A-23B9-9E87CB74F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A022-278D-4668-8D1A-58B2B32CCE54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2846C6-2444-4AF7-72CC-4A6B6FA5A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CF80FAA-59D4-4FB9-93CC-3AF609852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3E3F4-76DB-472A-A99C-1AA472AE155F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4913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A7171-5DCA-9C44-2DDB-62C34EA9B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28E0E9-09EB-E14A-B3B0-065A4CC3C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A022-278D-4668-8D1A-58B2B32CCE54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DFB4B4-B3F8-78DF-002F-09F4B3A17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61D474-DA79-D61A-5D6E-484146D38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3E3F4-76DB-472A-A99C-1AA472AE155F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7332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0EE7E05-AE94-7411-935A-690E98328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A022-278D-4668-8D1A-58B2B32CCE54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A9C81E-7904-0542-C0D6-DD2287982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EF2F5B-D9FD-01FE-0A61-2DC349F44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3E3F4-76DB-472A-A99C-1AA472AE155F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6497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D41C7-F684-2BED-308D-7725CDC3A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F2676A-1883-9AEB-4902-9F5AD2C9AA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F8BFC7-29D9-AAFB-BD3B-04E1E3BEFB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0CB31D-2082-E361-7369-B7CC25A81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A022-278D-4668-8D1A-58B2B32CCE54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2E4003-021C-6C60-1DF9-FDD31B9AA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1071E7-3E42-41A6-240B-88827BA9A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3E3F4-76DB-472A-A99C-1AA472AE155F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3505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B3153E-647C-132B-2135-B99644EF05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E35D7E1-1CA4-9B70-AE27-AAD7FF3053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EABD20-5F8E-40AE-CA35-9D4E94F112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6C6873-644A-45D5-1439-2678BC1F1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A022-278D-4668-8D1A-58B2B32CCE54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8A765E-EA9B-F976-18C6-32967AEDD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26F6CE-5969-67EF-E133-D6AC3BBE4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3E3F4-76DB-472A-A99C-1AA472AE155F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5220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E933FD-146C-F790-A849-7E8029BF39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B290E8-142B-6498-41E6-2808F53AF1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925BAF-6C4F-9095-72AF-83BE50186B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17CA022-278D-4668-8D1A-58B2B32CCE54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975749-7B30-EB75-4D7A-CF994F912D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DC1078-3125-D97A-9DD4-76F963EF93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833E3F4-76DB-472A-A99C-1AA472AE155F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957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emanuelaclaudia.lamarca@cnr.it" TargetMode="External"/><Relationship Id="rId2" Type="http://schemas.openxmlformats.org/officeDocument/2006/relationships/hyperlink" Target="mailto:francesco.mancuso@unipa.it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simone.mirto@cnr.it" TargetMode="Externa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53184-9066-8D76-F26C-D2CD7C0AFE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014060B5-7E62-8EAA-E8B3-BDAFBA04EFC9}"/>
              </a:ext>
            </a:extLst>
          </p:cNvPr>
          <p:cNvSpPr txBox="1"/>
          <p:nvPr/>
        </p:nvSpPr>
        <p:spPr>
          <a:xfrm>
            <a:off x="1554472" y="2464985"/>
            <a:ext cx="10296145" cy="344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</a:pPr>
            <a:r>
              <a:rPr lang="it-IT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Raccolta di informazioni sulla distribuzione di tali </a:t>
            </a:r>
            <a:r>
              <a:rPr lang="it-IT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biocostruzioni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ed il</a:t>
            </a:r>
            <a:r>
              <a:rPr lang="it-IT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loro stato di conservazione in aree Siciliane e Pugliesi. 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3AB3C6-7804-F514-28FF-EF27062CC99F}"/>
              </a:ext>
            </a:extLst>
          </p:cNvPr>
          <p:cNvSpPr txBox="1"/>
          <p:nvPr/>
        </p:nvSpPr>
        <p:spPr>
          <a:xfrm>
            <a:off x="-7328" y="1229949"/>
            <a:ext cx="9107424" cy="344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it-IT" sz="1600" b="1" dirty="0">
                <a:solidFill>
                  <a:schemeClr val="accent2"/>
                </a:solidFill>
              </a:rPr>
              <a:t>REFERENTI: </a:t>
            </a:r>
            <a:r>
              <a:rPr lang="it-IT" sz="1600" b="1" u="sng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simone.mirto@cnr</a:t>
            </a:r>
            <a:r>
              <a:rPr lang="it-IT" sz="1600" b="1" u="sng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.it</a:t>
            </a:r>
            <a:r>
              <a:rPr lang="it-IT" sz="1600" b="1" u="sng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r>
              <a:rPr lang="it-IT" sz="1600" b="1" dirty="0">
                <a:solidFill>
                  <a:schemeClr val="accent2"/>
                </a:solidFill>
              </a:rPr>
              <a:t> </a:t>
            </a:r>
            <a:r>
              <a:rPr lang="it-IT" sz="1600" b="1" u="sng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emanuelaclaudia.lamarca@cnr.it</a:t>
            </a:r>
            <a:r>
              <a:rPr lang="it-IT" sz="1600" b="1" u="sng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maria.mercurio@uniba.it</a:t>
            </a:r>
            <a:endParaRPr lang="it-IT" sz="1600" b="1" u="sng" dirty="0">
              <a:solidFill>
                <a:schemeClr val="accent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CFE4188-F1B9-2083-0E77-3C02051DA3EA}"/>
              </a:ext>
            </a:extLst>
          </p:cNvPr>
          <p:cNvSpPr txBox="1"/>
          <p:nvPr/>
        </p:nvSpPr>
        <p:spPr>
          <a:xfrm>
            <a:off x="1559254" y="5604235"/>
            <a:ext cx="715518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Sicilia e Puglia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A4A459F-22E4-E944-82EC-C22A7301C3A9}"/>
              </a:ext>
            </a:extLst>
          </p:cNvPr>
          <p:cNvSpPr txBox="1"/>
          <p:nvPr/>
        </p:nvSpPr>
        <p:spPr>
          <a:xfrm>
            <a:off x="1554474" y="1981963"/>
            <a:ext cx="1029614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Biocostruzioni</a:t>
            </a:r>
            <a:r>
              <a:rPr lang="it-IT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molluschi </a:t>
            </a:r>
            <a:r>
              <a:rPr lang="it-IT" sz="16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vermetidi</a:t>
            </a:r>
            <a:endParaRPr lang="en-GB" sz="1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E24D24C-2888-0127-057D-E82CA14A7CE2}"/>
              </a:ext>
            </a:extLst>
          </p:cNvPr>
          <p:cNvSpPr txBox="1"/>
          <p:nvPr/>
        </p:nvSpPr>
        <p:spPr>
          <a:xfrm>
            <a:off x="1554472" y="4891241"/>
            <a:ext cx="10389408" cy="344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</a:pP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it-IT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ttività congiunta tra ricercatori 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NBFC e gruppi di ricerca esterni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0C38584-BDB9-6286-BD91-4628CB4C3AD9}"/>
              </a:ext>
            </a:extLst>
          </p:cNvPr>
          <p:cNvSpPr txBox="1"/>
          <p:nvPr/>
        </p:nvSpPr>
        <p:spPr>
          <a:xfrm>
            <a:off x="-4" y="1981963"/>
            <a:ext cx="1554478" cy="338554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r>
              <a:rPr lang="it-IT" sz="1600" b="1" dirty="0">
                <a:solidFill>
                  <a:schemeClr val="bg1"/>
                </a:solidFill>
              </a:rPr>
              <a:t>Habitat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5DAF413-300E-6DA8-D09A-C358454E5715}"/>
              </a:ext>
            </a:extLst>
          </p:cNvPr>
          <p:cNvSpPr txBox="1"/>
          <p:nvPr/>
        </p:nvSpPr>
        <p:spPr>
          <a:xfrm>
            <a:off x="-4" y="2442514"/>
            <a:ext cx="1554479" cy="338554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r>
              <a:rPr lang="it-IT" sz="1600" b="1" dirty="0">
                <a:solidFill>
                  <a:schemeClr val="bg1"/>
                </a:solidFill>
              </a:rPr>
              <a:t>Obiettivo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0BB4765-2204-96E8-9123-15B4592F99F8}"/>
              </a:ext>
            </a:extLst>
          </p:cNvPr>
          <p:cNvSpPr txBox="1"/>
          <p:nvPr/>
        </p:nvSpPr>
        <p:spPr>
          <a:xfrm>
            <a:off x="0" y="5604235"/>
            <a:ext cx="1559255" cy="338554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r>
              <a:rPr lang="it-IT" sz="1600" b="1" dirty="0">
                <a:solidFill>
                  <a:schemeClr val="bg1"/>
                </a:solidFill>
              </a:rPr>
              <a:t>Regione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1A4CD3D-F2C7-C397-6F38-767A04CEEEA2}"/>
              </a:ext>
            </a:extLst>
          </p:cNvPr>
          <p:cNvSpPr txBox="1"/>
          <p:nvPr/>
        </p:nvSpPr>
        <p:spPr>
          <a:xfrm>
            <a:off x="0" y="4903950"/>
            <a:ext cx="1559258" cy="338554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r>
              <a:rPr lang="it-IT" sz="1600" b="1" dirty="0">
                <a:solidFill>
                  <a:schemeClr val="bg1"/>
                </a:solidFill>
              </a:rPr>
              <a:t>Operatori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CD88542-1A1C-B322-EBA2-4A4E892088D8}"/>
              </a:ext>
            </a:extLst>
          </p:cNvPr>
          <p:cNvSpPr txBox="1"/>
          <p:nvPr/>
        </p:nvSpPr>
        <p:spPr>
          <a:xfrm>
            <a:off x="-7328" y="6257153"/>
            <a:ext cx="1554477" cy="338554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r>
              <a:rPr lang="it-IT" sz="1600" b="1" dirty="0">
                <a:solidFill>
                  <a:schemeClr val="bg1"/>
                </a:solidFill>
              </a:rPr>
              <a:t>Durata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2709B90-4757-24F0-0F33-A31E06828BC1}"/>
              </a:ext>
            </a:extLst>
          </p:cNvPr>
          <p:cNvSpPr txBox="1"/>
          <p:nvPr/>
        </p:nvSpPr>
        <p:spPr>
          <a:xfrm>
            <a:off x="1547149" y="6240069"/>
            <a:ext cx="715518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Alcuni giorni all’interno dell’intera settimana</a:t>
            </a:r>
            <a:endParaRPr lang="en-GB" sz="16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61164EC-3243-A3B9-4738-BAEF41D1BFD7}"/>
              </a:ext>
            </a:extLst>
          </p:cNvPr>
          <p:cNvSpPr txBox="1"/>
          <p:nvPr/>
        </p:nvSpPr>
        <p:spPr>
          <a:xfrm>
            <a:off x="6620461" y="5901515"/>
            <a:ext cx="1554477" cy="338554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r>
              <a:rPr lang="it-IT" sz="1600" b="1" dirty="0">
                <a:solidFill>
                  <a:schemeClr val="bg1"/>
                </a:solidFill>
              </a:rPr>
              <a:t>Enti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B0E681A-B921-7338-08A5-42C7AC927096}"/>
              </a:ext>
            </a:extLst>
          </p:cNvPr>
          <p:cNvSpPr txBox="1"/>
          <p:nvPr/>
        </p:nvSpPr>
        <p:spPr>
          <a:xfrm>
            <a:off x="8290013" y="5532183"/>
            <a:ext cx="383985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Consiglio Nazionale di Ricerca, Istituto per lo Studio degli Impatti antropici e Sostenibilità in Ambiente Marino (CNR-IAS);</a:t>
            </a:r>
          </a:p>
          <a:p>
            <a:r>
              <a:rPr lang="it-IT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Università di Bari 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71D5EB6-C4D2-F8F7-C6C2-36FF580B7691}"/>
              </a:ext>
            </a:extLst>
          </p:cNvPr>
          <p:cNvSpPr txBox="1"/>
          <p:nvPr/>
        </p:nvSpPr>
        <p:spPr>
          <a:xfrm>
            <a:off x="-7328" y="3406689"/>
            <a:ext cx="1554480" cy="338554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r>
              <a:rPr lang="it-IT" sz="1600" b="1" dirty="0">
                <a:solidFill>
                  <a:schemeClr val="bg1"/>
                </a:solidFill>
              </a:rPr>
              <a:t>Attività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B3ECE3D-6996-4E7D-1C04-66437B96A4EA}"/>
              </a:ext>
            </a:extLst>
          </p:cNvPr>
          <p:cNvSpPr txBox="1"/>
          <p:nvPr/>
        </p:nvSpPr>
        <p:spPr>
          <a:xfrm>
            <a:off x="1554472" y="2923880"/>
            <a:ext cx="10296145" cy="1695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buAutoNum type="arabicParenR"/>
            </a:pPr>
            <a:r>
              <a:rPr lang="it-IT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Reperimento di </a:t>
            </a:r>
            <a:r>
              <a:rPr lang="it-I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dati</a:t>
            </a:r>
            <a:r>
              <a:rPr lang="it-IT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sulla presenza e sulla densità degli organismi </a:t>
            </a:r>
            <a:r>
              <a:rPr lang="it-IT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biocostruttori</a:t>
            </a:r>
            <a:r>
              <a:rPr lang="it-IT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nelle aree di indagine. L’attività prevede un campionamento fotografico con quadrati 10x10 cm (n = 10) in siti multipli distanti tra loro almeno </a:t>
            </a:r>
            <a:r>
              <a:rPr lang="it-I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it-IT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 metri. </a:t>
            </a:r>
            <a:r>
              <a:rPr lang="it-I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All’interno di ciascun quadrato sarà determinato il numero di molluschi </a:t>
            </a:r>
            <a:r>
              <a:rPr lang="it-I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vermetidi</a:t>
            </a:r>
            <a:r>
              <a:rPr lang="it-I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la superficie da questi occupata all’interno dei 100cm</a:t>
            </a:r>
            <a:r>
              <a:rPr lang="it-IT" sz="1400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it-I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il valore di ricoprimento % dell’alga </a:t>
            </a:r>
            <a:r>
              <a:rPr lang="it-I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corallinacea</a:t>
            </a:r>
            <a:r>
              <a:rPr lang="it-I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incrostante </a:t>
            </a:r>
            <a:r>
              <a:rPr lang="it-IT" sz="1400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Neogoniolithon</a:t>
            </a:r>
            <a:r>
              <a:rPr lang="it-IT" sz="14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brassica-florida </a:t>
            </a:r>
            <a:r>
              <a:rPr lang="it-I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 la % di roccia nuda.</a:t>
            </a:r>
          </a:p>
          <a:p>
            <a:pPr marL="342900" lvl="0" indent="-342900" algn="just">
              <a:lnSpc>
                <a:spcPct val="107000"/>
              </a:lnSpc>
              <a:buAutoNum type="arabicParenR"/>
            </a:pPr>
            <a:r>
              <a:rPr lang="it-IT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Censimento delle aree degradate presenti nelle </a:t>
            </a:r>
            <a:r>
              <a:rPr lang="it-IT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biocostruzioni</a:t>
            </a:r>
            <a:r>
              <a:rPr lang="it-IT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oggetto di indagine. Le aree degradate individuate durante le attività di campionamento verranno censite, fotografate e ne sarà caratterizzata l’estensione, al fine di quantificare lo stato di degrado delle </a:t>
            </a:r>
            <a:r>
              <a:rPr lang="it-IT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biocostruzioni</a:t>
            </a:r>
            <a:r>
              <a:rPr lang="it-IT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esame.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CE24007B-4F15-45A5-D499-52415BCD5F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9476" y="1499133"/>
            <a:ext cx="781871" cy="766439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46905A40-0C2A-DE54-4773-DCE0625C948B}"/>
              </a:ext>
            </a:extLst>
          </p:cNvPr>
          <p:cNvSpPr txBox="1">
            <a:spLocks/>
          </p:cNvSpPr>
          <p:nvPr/>
        </p:nvSpPr>
        <p:spPr>
          <a:xfrm>
            <a:off x="838200" y="59515"/>
            <a:ext cx="978050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/>
              <a:t>Attività di monitoraggio NBFC armonizzata e </a:t>
            </a:r>
            <a:r>
              <a:rPr lang="it-IT" b="1" dirty="0"/>
              <a:t>congiunta tra gruppi di ricercatori</a:t>
            </a:r>
            <a:endParaRPr lang="en-GB" b="1" dirty="0"/>
          </a:p>
        </p:txBody>
      </p:sp>
      <p:grpSp>
        <p:nvGrpSpPr>
          <p:cNvPr id="32" name="Gruppo 31">
            <a:extLst>
              <a:ext uri="{FF2B5EF4-FFF2-40B4-BE49-F238E27FC236}">
                <a16:creationId xmlns:a16="http://schemas.microsoft.com/office/drawing/2014/main" id="{34C2F7B3-56E5-FA3E-A20D-789F6AAD48BD}"/>
              </a:ext>
            </a:extLst>
          </p:cNvPr>
          <p:cNvGrpSpPr/>
          <p:nvPr/>
        </p:nvGrpSpPr>
        <p:grpSpPr>
          <a:xfrm>
            <a:off x="10468391" y="112071"/>
            <a:ext cx="1712976" cy="2202974"/>
            <a:chOff x="10479024" y="-100584"/>
            <a:chExt cx="1712976" cy="2202974"/>
          </a:xfrm>
        </p:grpSpPr>
        <p:pic>
          <p:nvPicPr>
            <p:cNvPr id="25" name="Picture 4" descr="A person looking through a microscope&#10;&#10;AI-generated content may be incorrect.">
              <a:extLst>
                <a:ext uri="{FF2B5EF4-FFF2-40B4-BE49-F238E27FC236}">
                  <a16:creationId xmlns:a16="http://schemas.microsoft.com/office/drawing/2014/main" id="{FDF9EB99-445E-F52B-1926-E50F8486514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75554" y="-100584"/>
              <a:ext cx="1096355" cy="1096355"/>
            </a:xfrm>
            <a:prstGeom prst="rect">
              <a:avLst/>
            </a:prstGeom>
          </p:spPr>
        </p:pic>
        <p:sp>
          <p:nvSpPr>
            <p:cNvPr id="29" name="TextBox 10">
              <a:extLst>
                <a:ext uri="{FF2B5EF4-FFF2-40B4-BE49-F238E27FC236}">
                  <a16:creationId xmlns:a16="http://schemas.microsoft.com/office/drawing/2014/main" id="{7F44A135-3286-7F47-56FF-5714D8F260B9}"/>
                </a:ext>
              </a:extLst>
            </p:cNvPr>
            <p:cNvSpPr txBox="1"/>
            <p:nvPr/>
          </p:nvSpPr>
          <p:spPr>
            <a:xfrm>
              <a:off x="10479024" y="953489"/>
              <a:ext cx="1712976" cy="707886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>
              <a:spAutoFit/>
            </a:bodyPr>
            <a:lstStyle/>
            <a:p>
              <a:r>
                <a:rPr lang="it-IT" sz="4000" b="1" dirty="0">
                  <a:solidFill>
                    <a:schemeClr val="bg1"/>
                  </a:solidFill>
                </a:rPr>
                <a:t>MARE</a:t>
              </a:r>
              <a:endParaRPr lang="en-GB" sz="4000" b="1" dirty="0">
                <a:solidFill>
                  <a:schemeClr val="bg1"/>
                </a:solidFill>
              </a:endParaRPr>
            </a:p>
          </p:txBody>
        </p:sp>
        <p:sp>
          <p:nvSpPr>
            <p:cNvPr id="30" name="TextBox 11">
              <a:extLst>
                <a:ext uri="{FF2B5EF4-FFF2-40B4-BE49-F238E27FC236}">
                  <a16:creationId xmlns:a16="http://schemas.microsoft.com/office/drawing/2014/main" id="{D3DFB064-202D-7498-49A9-88A23CD04987}"/>
                </a:ext>
              </a:extLst>
            </p:cNvPr>
            <p:cNvSpPr txBox="1"/>
            <p:nvPr/>
          </p:nvSpPr>
          <p:spPr>
            <a:xfrm>
              <a:off x="10479024" y="1579170"/>
              <a:ext cx="1712976" cy="523220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4000" b="1">
                  <a:solidFill>
                    <a:schemeClr val="bg1"/>
                  </a:solidFill>
                </a:defRPr>
              </a:lvl1pPr>
            </a:lstStyle>
            <a:p>
              <a:r>
                <a:rPr lang="it-IT" sz="1400" dirty="0"/>
                <a:t>Scientists NBFC community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682731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63A323-E610-3094-C6E1-0E3CF0E429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o 26">
            <a:extLst>
              <a:ext uri="{FF2B5EF4-FFF2-40B4-BE49-F238E27FC236}">
                <a16:creationId xmlns:a16="http://schemas.microsoft.com/office/drawing/2014/main" id="{22318122-5326-71F6-F106-7A29C9DAA1FB}"/>
              </a:ext>
            </a:extLst>
          </p:cNvPr>
          <p:cNvGrpSpPr/>
          <p:nvPr/>
        </p:nvGrpSpPr>
        <p:grpSpPr>
          <a:xfrm>
            <a:off x="2357689" y="0"/>
            <a:ext cx="9052097" cy="6858000"/>
            <a:chOff x="3165763" y="0"/>
            <a:chExt cx="9052097" cy="6858000"/>
          </a:xfrm>
        </p:grpSpPr>
        <p:grpSp>
          <p:nvGrpSpPr>
            <p:cNvPr id="26" name="Gruppo 25">
              <a:extLst>
                <a:ext uri="{FF2B5EF4-FFF2-40B4-BE49-F238E27FC236}">
                  <a16:creationId xmlns:a16="http://schemas.microsoft.com/office/drawing/2014/main" id="{3DAA5778-15FC-9F86-499E-3AE43B8126D6}"/>
                </a:ext>
              </a:extLst>
            </p:cNvPr>
            <p:cNvGrpSpPr/>
            <p:nvPr/>
          </p:nvGrpSpPr>
          <p:grpSpPr>
            <a:xfrm>
              <a:off x="10454326" y="703408"/>
              <a:ext cx="1763534" cy="4143697"/>
              <a:chOff x="10454326" y="703408"/>
              <a:chExt cx="1763534" cy="4143697"/>
            </a:xfrm>
          </p:grpSpPr>
          <p:pic>
            <p:nvPicPr>
              <p:cNvPr id="6" name="Picture 5" descr="A person looking through a microscope&#10;&#10;AI-generated content may be incorrect.">
                <a:extLst>
                  <a:ext uri="{FF2B5EF4-FFF2-40B4-BE49-F238E27FC236}">
                    <a16:creationId xmlns:a16="http://schemas.microsoft.com/office/drawing/2014/main" id="{0B802A93-2BF2-1D78-E184-76D7D7D73A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645348" y="703408"/>
                <a:ext cx="1485929" cy="1485929"/>
              </a:xfrm>
              <a:prstGeom prst="rect">
                <a:avLst/>
              </a:prstGeom>
            </p:spPr>
          </p:pic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82B88A1-46F4-39CD-674F-EF34240935AD}"/>
                  </a:ext>
                </a:extLst>
              </p:cNvPr>
              <p:cNvSpPr txBox="1"/>
              <p:nvPr/>
            </p:nvSpPr>
            <p:spPr>
              <a:xfrm>
                <a:off x="10615913" y="2035754"/>
                <a:ext cx="1573295" cy="707886"/>
              </a:xfrm>
              <a:prstGeom prst="rect">
                <a:avLst/>
              </a:prstGeom>
              <a:solidFill>
                <a:schemeClr val="accent4"/>
              </a:solidFill>
            </p:spPr>
            <p:txBody>
              <a:bodyPr wrap="square">
                <a:spAutoFit/>
              </a:bodyPr>
              <a:lstStyle/>
              <a:p>
                <a:r>
                  <a:rPr lang="it-IT" sz="4000" b="1" dirty="0">
                    <a:solidFill>
                      <a:schemeClr val="bg1"/>
                    </a:solidFill>
                  </a:rPr>
                  <a:t>MARE</a:t>
                </a:r>
                <a:endParaRPr lang="en-GB" sz="4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1EC8363-A0A0-75A4-A4A1-543501B25A57}"/>
                  </a:ext>
                </a:extLst>
              </p:cNvPr>
              <p:cNvSpPr txBox="1"/>
              <p:nvPr/>
            </p:nvSpPr>
            <p:spPr>
              <a:xfrm>
                <a:off x="10454326" y="4385440"/>
                <a:ext cx="1763534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>
                  <a:defRPr sz="1200" b="1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defRPr>
                </a:lvl1pPr>
              </a:lstStyle>
              <a:p>
                <a:pPr algn="ctr"/>
                <a:r>
                  <a:rPr lang="it-IT" sz="1200" b="1" dirty="0" err="1">
                    <a:latin typeface="Calibri"/>
                    <a:ea typeface="Calibri"/>
                    <a:cs typeface="Calibri"/>
                  </a:rPr>
                  <a:t>Biocostruzioni</a:t>
                </a:r>
                <a:r>
                  <a:rPr lang="it-IT" sz="1200" b="1" dirty="0">
                    <a:latin typeface="Calibri"/>
                    <a:ea typeface="Calibri"/>
                    <a:cs typeface="Calibri"/>
                  </a:rPr>
                  <a:t> a molluschi </a:t>
                </a:r>
                <a:r>
                  <a:rPr lang="it-IT" sz="1200" b="1" dirty="0" err="1">
                    <a:latin typeface="Calibri"/>
                    <a:ea typeface="Calibri"/>
                    <a:cs typeface="Calibri"/>
                  </a:rPr>
                  <a:t>vermetidi</a:t>
                </a:r>
                <a:endParaRPr lang="it-IT" sz="1200" b="1" dirty="0">
                  <a:latin typeface="Calibri"/>
                  <a:ea typeface="Calibri"/>
                  <a:cs typeface="Calibri"/>
                </a:endParaRP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E805366-B0F3-5E4C-EF1B-3C3DD6136669}"/>
                  </a:ext>
                </a:extLst>
              </p:cNvPr>
              <p:cNvSpPr txBox="1"/>
              <p:nvPr/>
            </p:nvSpPr>
            <p:spPr>
              <a:xfrm>
                <a:off x="10615913" y="2726352"/>
                <a:ext cx="1578865" cy="523220"/>
              </a:xfrm>
              <a:prstGeom prst="rect">
                <a:avLst/>
              </a:prstGeom>
              <a:solidFill>
                <a:schemeClr val="accent4"/>
              </a:solidFill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>
                  <a:defRPr sz="4000" b="1">
                    <a:solidFill>
                      <a:schemeClr val="bg1"/>
                    </a:solidFill>
                  </a:defRPr>
                </a:lvl1pPr>
              </a:lstStyle>
              <a:p>
                <a:r>
                  <a:rPr lang="it-IT" sz="1400" dirty="0"/>
                  <a:t>Scientists NBFC community</a:t>
                </a:r>
                <a:endParaRPr lang="en-GB" sz="1400" dirty="0"/>
              </a:p>
            </p:txBody>
          </p:sp>
          <p:pic>
            <p:nvPicPr>
              <p:cNvPr id="15" name="Immagine 14">
                <a:extLst>
                  <a:ext uri="{FF2B5EF4-FFF2-40B4-BE49-F238E27FC236}">
                    <a16:creationId xmlns:a16="http://schemas.microsoft.com/office/drawing/2014/main" id="{37583D7A-F2FB-3CDE-9412-06BEA2E2CB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926102" y="3403367"/>
                <a:ext cx="781871" cy="766439"/>
              </a:xfrm>
              <a:prstGeom prst="rect">
                <a:avLst/>
              </a:prstGeom>
            </p:spPr>
          </p:pic>
        </p:grpSp>
        <p:grpSp>
          <p:nvGrpSpPr>
            <p:cNvPr id="25" name="Gruppo 24">
              <a:extLst>
                <a:ext uri="{FF2B5EF4-FFF2-40B4-BE49-F238E27FC236}">
                  <a16:creationId xmlns:a16="http://schemas.microsoft.com/office/drawing/2014/main" id="{21E1845F-EE9F-8761-AC4A-070FDCF2F695}"/>
                </a:ext>
              </a:extLst>
            </p:cNvPr>
            <p:cNvGrpSpPr/>
            <p:nvPr/>
          </p:nvGrpSpPr>
          <p:grpSpPr>
            <a:xfrm>
              <a:off x="3165763" y="0"/>
              <a:ext cx="7359317" cy="6858000"/>
              <a:chOff x="3165763" y="0"/>
              <a:chExt cx="7359317" cy="6858000"/>
            </a:xfrm>
          </p:grpSpPr>
          <p:pic>
            <p:nvPicPr>
              <p:cNvPr id="5" name="Picture 4" descr="A map of italy with blue lines&#10;&#10;AI-generated content may be incorrect.">
                <a:extLst>
                  <a:ext uri="{FF2B5EF4-FFF2-40B4-BE49-F238E27FC236}">
                    <a16:creationId xmlns:a16="http://schemas.microsoft.com/office/drawing/2014/main" id="{0CAEF1D2-FAE4-9EBE-47C4-0262FB0EA7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65763" y="0"/>
                <a:ext cx="5996320" cy="6858000"/>
              </a:xfrm>
              <a:prstGeom prst="rect">
                <a:avLst/>
              </a:prstGeom>
            </p:spPr>
          </p:pic>
          <p:grpSp>
            <p:nvGrpSpPr>
              <p:cNvPr id="24" name="Gruppo 23">
                <a:extLst>
                  <a:ext uri="{FF2B5EF4-FFF2-40B4-BE49-F238E27FC236}">
                    <a16:creationId xmlns:a16="http://schemas.microsoft.com/office/drawing/2014/main" id="{856F3C57-5B1C-5726-8AA5-2127D57E753C}"/>
                  </a:ext>
                </a:extLst>
              </p:cNvPr>
              <p:cNvGrpSpPr/>
              <p:nvPr/>
            </p:nvGrpSpPr>
            <p:grpSpPr>
              <a:xfrm>
                <a:off x="3528855" y="3989605"/>
                <a:ext cx="2625794" cy="1134308"/>
                <a:chOff x="3528855" y="3989605"/>
                <a:chExt cx="2625794" cy="1134308"/>
              </a:xfrm>
            </p:grpSpPr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AD7FBE8A-41E9-2AAB-6F56-91F60A247CCD}"/>
                    </a:ext>
                  </a:extLst>
                </p:cNvPr>
                <p:cNvSpPr txBox="1"/>
                <p:nvPr/>
              </p:nvSpPr>
              <p:spPr>
                <a:xfrm>
                  <a:off x="3528855" y="4169806"/>
                  <a:ext cx="2625794" cy="95410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it-IT" sz="1400" b="1" dirty="0"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Sicilia</a:t>
                  </a:r>
                </a:p>
                <a:p>
                  <a:pPr algn="ctr"/>
                  <a:r>
                    <a:rPr lang="it-IT" sz="1400" b="1" dirty="0"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CNR-IAS</a:t>
                  </a:r>
                </a:p>
                <a:p>
                  <a:pPr algn="ctr"/>
                  <a:r>
                    <a:rPr lang="it-IT" sz="1400" u="sng" dirty="0">
                      <a:solidFill>
                        <a:srgbClr val="0277BC"/>
                      </a:solidFill>
                      <a:latin typeface="Calibri"/>
                      <a:cs typeface="Calibri"/>
                      <a:hlinkClick r:id="rId5">
                        <a:extLst>
                          <a:ext uri="{A12FA001-AC4F-418D-AE19-62706E023703}">
                            <ahyp:hlinkClr xmlns:ahyp="http://schemas.microsoft.com/office/drawing/2018/hyperlinkcolor" val="tx"/>
                          </a:ext>
                        </a:extLst>
                      </a:hlinkClick>
                    </a:rPr>
                    <a:t>simone.mirto@cnr.</a:t>
                  </a:r>
                  <a:r>
                    <a:rPr lang="it-IT" sz="1400" u="sng" dirty="0">
                      <a:solidFill>
                        <a:srgbClr val="0277BC"/>
                      </a:solidFill>
                      <a:latin typeface="Calibri"/>
                      <a:cs typeface="Calibri"/>
                    </a:rPr>
                    <a:t>it; emanuelaclaudia.lamarca@cnr.it </a:t>
                  </a:r>
                </a:p>
              </p:txBody>
            </p:sp>
            <p:pic>
              <p:nvPicPr>
                <p:cNvPr id="19" name="Immagine 18">
                  <a:extLst>
                    <a:ext uri="{FF2B5EF4-FFF2-40B4-BE49-F238E27FC236}">
                      <a16:creationId xmlns:a16="http://schemas.microsoft.com/office/drawing/2014/main" id="{5E26975B-93F0-207B-D663-5BB5C34D952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07724" y="3989605"/>
                  <a:ext cx="587439" cy="575844"/>
                </a:xfrm>
                <a:prstGeom prst="rect">
                  <a:avLst/>
                </a:prstGeom>
              </p:spPr>
            </p:pic>
          </p:grpSp>
          <p:grpSp>
            <p:nvGrpSpPr>
              <p:cNvPr id="23" name="Gruppo 22">
                <a:extLst>
                  <a:ext uri="{FF2B5EF4-FFF2-40B4-BE49-F238E27FC236}">
                    <a16:creationId xmlns:a16="http://schemas.microsoft.com/office/drawing/2014/main" id="{5CE5477E-47CA-9FF8-68CA-A9863BCDA93C}"/>
                  </a:ext>
                </a:extLst>
              </p:cNvPr>
              <p:cNvGrpSpPr/>
              <p:nvPr/>
            </p:nvGrpSpPr>
            <p:grpSpPr>
              <a:xfrm>
                <a:off x="8460315" y="3498664"/>
                <a:ext cx="2064765" cy="1148195"/>
                <a:chOff x="8460315" y="3498664"/>
                <a:chExt cx="2064765" cy="1148195"/>
              </a:xfrm>
            </p:grpSpPr>
            <p:pic>
              <p:nvPicPr>
                <p:cNvPr id="20" name="Immagine 19">
                  <a:extLst>
                    <a:ext uri="{FF2B5EF4-FFF2-40B4-BE49-F238E27FC236}">
                      <a16:creationId xmlns:a16="http://schemas.microsoft.com/office/drawing/2014/main" id="{30485F54-9F13-99C4-37A6-C75CD2AE093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696826" y="3498664"/>
                  <a:ext cx="587439" cy="575844"/>
                </a:xfrm>
                <a:prstGeom prst="rect">
                  <a:avLst/>
                </a:prstGeom>
              </p:spPr>
            </p:pic>
            <p:sp>
              <p:nvSpPr>
                <p:cNvPr id="21" name="TextBox 49">
                  <a:extLst>
                    <a:ext uri="{FF2B5EF4-FFF2-40B4-BE49-F238E27FC236}">
                      <a16:creationId xmlns:a16="http://schemas.microsoft.com/office/drawing/2014/main" id="{E22CF701-5ABE-562A-8A52-83D629FD2C81}"/>
                    </a:ext>
                  </a:extLst>
                </p:cNvPr>
                <p:cNvSpPr txBox="1"/>
                <p:nvPr/>
              </p:nvSpPr>
              <p:spPr>
                <a:xfrm>
                  <a:off x="8460315" y="3908195"/>
                  <a:ext cx="2064765" cy="73866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it-IT" sz="1400" b="1" dirty="0"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Puglia</a:t>
                  </a:r>
                </a:p>
                <a:p>
                  <a:pPr algn="ctr"/>
                  <a:r>
                    <a:rPr lang="it-IT" sz="1400" b="1" dirty="0"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Università di Bari</a:t>
                  </a:r>
                </a:p>
                <a:p>
                  <a:pPr algn="ctr"/>
                  <a:r>
                    <a:rPr lang="it-IT" sz="1400" u="sng" dirty="0">
                      <a:solidFill>
                        <a:srgbClr val="0277BC"/>
                      </a:solidFill>
                      <a:latin typeface="Calibri"/>
                      <a:cs typeface="Calibri"/>
                    </a:rPr>
                    <a:t>maria.mercurio@uniba.it 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8531679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711</TotalTime>
  <Words>269</Words>
  <Application>Microsoft Office PowerPoint</Application>
  <PresentationFormat>Widescreen</PresentationFormat>
  <Paragraphs>29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Calibri</vt:lpstr>
      <vt:lpstr>Office Theme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Maria Cristina Mangano</dc:creator>
  <cp:lastModifiedBy>EMANUELA CLAUDIA LA MARCA (524698)</cp:lastModifiedBy>
  <cp:revision>102</cp:revision>
  <dcterms:created xsi:type="dcterms:W3CDTF">2025-02-27T15:31:13Z</dcterms:created>
  <dcterms:modified xsi:type="dcterms:W3CDTF">2025-04-10T17:27:58Z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ad0b24d-6422-44b0-b3de-abb3a9e8c81a_Enabled">
    <vt:lpwstr>true</vt:lpwstr>
  </property>
  <property fmtid="{D5CDD505-2E9C-101B-9397-08002B2CF9AE}" pid="3" name="MSIP_Label_2ad0b24d-6422-44b0-b3de-abb3a9e8c81a_SetDate">
    <vt:lpwstr>2025-03-10T08:16:14Z</vt:lpwstr>
  </property>
  <property fmtid="{D5CDD505-2E9C-101B-9397-08002B2CF9AE}" pid="4" name="MSIP_Label_2ad0b24d-6422-44b0-b3de-abb3a9e8c81a_Method">
    <vt:lpwstr>Standard</vt:lpwstr>
  </property>
  <property fmtid="{D5CDD505-2E9C-101B-9397-08002B2CF9AE}" pid="5" name="MSIP_Label_2ad0b24d-6422-44b0-b3de-abb3a9e8c81a_Name">
    <vt:lpwstr>defa4170-0d19-0005-0004-bc88714345d2</vt:lpwstr>
  </property>
  <property fmtid="{D5CDD505-2E9C-101B-9397-08002B2CF9AE}" pid="6" name="MSIP_Label_2ad0b24d-6422-44b0-b3de-abb3a9e8c81a_SiteId">
    <vt:lpwstr>2fcfe26a-bb62-46b0-b1e3-28f9da0c45fd</vt:lpwstr>
  </property>
  <property fmtid="{D5CDD505-2E9C-101B-9397-08002B2CF9AE}" pid="7" name="MSIP_Label_2ad0b24d-6422-44b0-b3de-abb3a9e8c81a_ActionId">
    <vt:lpwstr>7eaa5e6d-20f4-4484-b60c-f286ebba861f</vt:lpwstr>
  </property>
  <property fmtid="{D5CDD505-2E9C-101B-9397-08002B2CF9AE}" pid="8" name="MSIP_Label_2ad0b24d-6422-44b0-b3de-abb3a9e8c81a_ContentBits">
    <vt:lpwstr>0</vt:lpwstr>
  </property>
  <property fmtid="{D5CDD505-2E9C-101B-9397-08002B2CF9AE}" pid="9" name="MSIP_Label_2ad0b24d-6422-44b0-b3de-abb3a9e8c81a_Tag">
    <vt:lpwstr>50, 3, 0, 1</vt:lpwstr>
  </property>
</Properties>
</file>