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60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</p:sldIdLst>
  <p:sldSz cy="5143500" cx="9144000"/>
  <p:notesSz cx="6858000" cy="9144000"/>
  <p:embeddedFontLst>
    <p:embeddedFont>
      <p:font typeface="Play"/>
      <p:regular r:id="rId22"/>
      <p:bold r:id="rId23"/>
    </p:embeddedFont>
    <p:embeddedFont>
      <p:font typeface="Roboto"/>
      <p:regular r:id="rId24"/>
      <p:bold r:id="rId25"/>
      <p:italic r:id="rId26"/>
      <p:boldItalic r:id="rId2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font" Target="fonts/Play-regular.fntdata"/><Relationship Id="rId21" Type="http://schemas.openxmlformats.org/officeDocument/2006/relationships/slide" Target="slides/slide16.xml"/><Relationship Id="rId24" Type="http://schemas.openxmlformats.org/officeDocument/2006/relationships/font" Target="fonts/Roboto-regular.fntdata"/><Relationship Id="rId23" Type="http://schemas.openxmlformats.org/officeDocument/2006/relationships/font" Target="fonts/Play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6" Type="http://schemas.openxmlformats.org/officeDocument/2006/relationships/font" Target="fonts/Roboto-italic.fntdata"/><Relationship Id="rId25" Type="http://schemas.openxmlformats.org/officeDocument/2006/relationships/font" Target="fonts/Roboto-bold.fntdata"/><Relationship Id="rId27" Type="http://schemas.openxmlformats.org/officeDocument/2006/relationships/font" Target="fonts/Roboto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34b7f62226b_0_246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g34b7f62226b_0_246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g34bde73caab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6" name="Google Shape;276;g34bde73caab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8" name="Shape 2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9" name="Google Shape;299;g34bde73caab_0_23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0" name="Google Shape;300;g34bde73caab_0_2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22" name="Shape 3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" name="Google Shape;323;g34b8abc01be_1_109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4" name="Google Shape;324;g34b8abc01be_1_10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46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g34b8abc01be_1_133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8" name="Google Shape;348;g34b8abc01be_1_13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70" name="Shape 3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1" name="Google Shape;371;g34b7f62226b_0_391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2" name="Google Shape;372;g34b7f62226b_0_39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93" name="Shape 3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4" name="Google Shape;394;g34b7f62226b_0_104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5" name="Google Shape;395;g34b7f62226b_0_104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g34b8abc01be_3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9" name="Google Shape;419;g34b8abc01be_3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34b7f62226b_0_366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3" name="Google Shape;83;g34b7f62226b_0_366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34b7f62226b_0_202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8" name="Google Shape;108;g34b7f62226b_0_20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34bc19043ce_2_29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2" name="Google Shape;132;g34bc19043ce_2_2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g34b8abc01be_1_32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6" name="Google Shape;156;g34b8abc01be_1_3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8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Google Shape;179;g34baa0fe49b_1_23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0" name="Google Shape;180;g34baa0fe49b_1_2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g34badf4e924_3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4" name="Google Shape;204;g34badf4e924_3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g34b8abc01be_1_82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8" name="Google Shape;228;g34b8abc01be_1_8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50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" name="Google Shape;251;g34b8abc01be_1_57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2" name="Google Shape;252;g34b8abc01be_1_57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175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/>
            </a:lvl1pPr>
            <a:lvl2pPr indent="-317500" lvl="1" marL="91440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/>
            </a:lvl2pPr>
            <a:lvl3pPr indent="-317500" lvl="2" marL="137160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/>
            </a:lvl3pPr>
            <a:lvl4pPr indent="-317500" lvl="3" marL="182880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/>
            </a:lvl4pPr>
            <a:lvl5pPr indent="-317500" lvl="4" marL="228600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/>
            </a:lvl5pPr>
            <a:lvl6pPr indent="-317500" lvl="5" marL="274320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/>
            </a:lvl6pPr>
            <a:lvl7pPr indent="-317500" lvl="6" marL="320040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/>
            </a:lvl7pPr>
            <a:lvl8pPr indent="-317500" lvl="7" marL="365760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/>
            </a:lvl8pPr>
            <a:lvl9pPr indent="-317500" lvl="8" marL="411480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400"/>
              <a:buChar char="■"/>
              <a:defRPr/>
            </a:lvl9pPr>
          </a:lstStyle>
          <a:p/>
        </p:txBody>
      </p:sp>
      <p:sp>
        <p:nvSpPr>
          <p:cNvPr id="53" name="Google Shape;53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9pPr>
          </a:lstStyle>
          <a:p/>
        </p:txBody>
      </p:sp>
      <p:sp>
        <p:nvSpPr>
          <p:cNvPr id="54" name="Google Shape;54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 sz="1100"/>
            </a:lvl9pPr>
          </a:lstStyle>
          <a:p/>
        </p:txBody>
      </p:sp>
      <p:sp>
        <p:nvSpPr>
          <p:cNvPr id="55" name="Google Shape;55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jpg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1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2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3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4.xml"/><Relationship Id="rId3" Type="http://schemas.openxmlformats.org/officeDocument/2006/relationships/hyperlink" Target="mailto:antonio.todaro@unimore.it" TargetMode="External"/><Relationship Id="rId4" Type="http://schemas.openxmlformats.org/officeDocument/2006/relationships/hyperlink" Target="mailto:antonio.todaro@unimore.it" TargetMode="External"/><Relationship Id="rId5" Type="http://schemas.openxmlformats.org/officeDocument/2006/relationships/hyperlink" Target="mailto:antonio.todaro@unimore.it" TargetMode="External"/><Relationship Id="rId6" Type="http://schemas.openxmlformats.org/officeDocument/2006/relationships/image" Target="../media/image1.jpg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5.xml"/><Relationship Id="rId3" Type="http://schemas.openxmlformats.org/officeDocument/2006/relationships/hyperlink" Target="mailto:daniele.sommaggio@unimore.it" TargetMode="External"/><Relationship Id="rId4" Type="http://schemas.openxmlformats.org/officeDocument/2006/relationships/image" Target="../media/image1.jpg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6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Relationship Id="rId5" Type="http://schemas.openxmlformats.org/officeDocument/2006/relationships/hyperlink" Target="mailto:daniele.sommaggio@unimore.it" TargetMode="External"/><Relationship Id="rId6" Type="http://schemas.openxmlformats.org/officeDocument/2006/relationships/hyperlink" Target="mailto:elisabetta.sgarbi@unimore.it" TargetMode="Externa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Relationship Id="rId5" Type="http://schemas.openxmlformats.org/officeDocument/2006/relationships/hyperlink" Target="mailto:lara.maistrello@unimore.it" TargetMode="External"/><Relationship Id="rId6" Type="http://schemas.openxmlformats.org/officeDocument/2006/relationships/hyperlink" Target="mailto:lara.maistrello@unimore.it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Relationship Id="rId5" Type="http://schemas.openxmlformats.org/officeDocument/2006/relationships/hyperlink" Target="mailto:npatelli@unimore.it" TargetMode="External"/><Relationship Id="rId6" Type="http://schemas.openxmlformats.org/officeDocument/2006/relationships/hyperlink" Target="mailto:rebecchi.lorena@unimore.it" TargetMode="Externa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.xml"/><Relationship Id="rId3" Type="http://schemas.openxmlformats.org/officeDocument/2006/relationships/image" Target="../media/image1.jpg"/><Relationship Id="rId4" Type="http://schemas.openxmlformats.org/officeDocument/2006/relationships/hyperlink" Target="mailto:lara.maistrello@unimore.it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/>
        </p:nvSpPr>
        <p:spPr>
          <a:xfrm>
            <a:off x="1232656" y="1424875"/>
            <a:ext cx="6556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" name="Google Shape;61;p14"/>
          <p:cNvSpPr txBox="1"/>
          <p:nvPr/>
        </p:nvSpPr>
        <p:spPr>
          <a:xfrm>
            <a:off x="-3584" y="14264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" name="Google Shape;62;p14"/>
          <p:cNvSpPr txBox="1"/>
          <p:nvPr/>
        </p:nvSpPr>
        <p:spPr>
          <a:xfrm>
            <a:off x="0" y="19311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63" name="Google Shape;63;p14"/>
          <p:cNvSpPr txBox="1"/>
          <p:nvPr/>
        </p:nvSpPr>
        <p:spPr>
          <a:xfrm>
            <a:off x="0" y="25786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64" name="Google Shape;64;p14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65" name="Google Shape;65;p14"/>
          <p:cNvSpPr txBox="1"/>
          <p:nvPr/>
        </p:nvSpPr>
        <p:spPr>
          <a:xfrm>
            <a:off x="-3584" y="31603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66" name="Google Shape;66;p14"/>
          <p:cNvSpPr txBox="1"/>
          <p:nvPr/>
        </p:nvSpPr>
        <p:spPr>
          <a:xfrm>
            <a:off x="0" y="42222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67" name="Google Shape;67;p14"/>
          <p:cNvSpPr txBox="1"/>
          <p:nvPr/>
        </p:nvSpPr>
        <p:spPr>
          <a:xfrm>
            <a:off x="1162275" y="2539972"/>
            <a:ext cx="7827900" cy="451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ndagini su microbioma e microbioma in vari habitat terrestri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mediante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approccio culturomico e di metabarcoding (regione V3-V4 del gene 16S rRNA e regione ITS2).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8" name="Google Shape;68;p14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69" name="Google Shape;69;p14"/>
          <p:cNvSpPr txBox="1"/>
          <p:nvPr/>
        </p:nvSpPr>
        <p:spPr>
          <a:xfrm>
            <a:off x="1232650" y="1435244"/>
            <a:ext cx="77628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 con una diversità di habitat (boschi, prati, corsi d'acqua e aree paludose, ecc).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0" name="Google Shape;70;p14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1" name="Google Shape;71;p14"/>
          <p:cNvSpPr txBox="1"/>
          <p:nvPr/>
        </p:nvSpPr>
        <p:spPr>
          <a:xfrm>
            <a:off x="1202808" y="4238249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L’attività verrà svolta il 15 maggio 2025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2" name="Google Shape;72;p14"/>
          <p:cNvSpPr txBox="1"/>
          <p:nvPr/>
        </p:nvSpPr>
        <p:spPr>
          <a:xfrm>
            <a:off x="1162275" y="31488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3" name="Google Shape;73;p14"/>
          <p:cNvSpPr txBox="1"/>
          <p:nvPr/>
        </p:nvSpPr>
        <p:spPr>
          <a:xfrm>
            <a:off x="1226031" y="1921531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Organismi target: </a:t>
            </a:r>
            <a:r>
              <a:rPr b="1"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Batteri e lieviti.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Analisi tassonomica e funzionale della biodiversità dei microrganismi del suolo con particolare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riguardo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per lieviti del phylum Ascomycota e dei batteri Gram positivi del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phylum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Firmicutes.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descr="A group of people holding a science experiment&#10;&#10;AI-generated content may be incorrect." id="74" name="Google Shape;74;p1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75" name="Google Shape;75;p14"/>
          <p:cNvSpPr txBox="1"/>
          <p:nvPr/>
        </p:nvSpPr>
        <p:spPr>
          <a:xfrm>
            <a:off x="7859276" y="660250"/>
            <a:ext cx="14907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</a:t>
            </a: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" name="Google Shape;76;p14"/>
          <p:cNvSpPr txBox="1"/>
          <p:nvPr/>
        </p:nvSpPr>
        <p:spPr>
          <a:xfrm>
            <a:off x="7859276" y="1149050"/>
            <a:ext cx="14907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Scientists NBFC 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" name="Google Shape;77;p14"/>
          <p:cNvSpPr txBox="1"/>
          <p:nvPr/>
        </p:nvSpPr>
        <p:spPr>
          <a:xfrm>
            <a:off x="87051" y="951047"/>
            <a:ext cx="7635300" cy="231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050">
                <a:solidFill>
                  <a:srgbClr val="222222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lisa.solieri@unimore.it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8" name="Google Shape;78;p14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79" name="Google Shape;79;p14"/>
          <p:cNvSpPr txBox="1"/>
          <p:nvPr/>
        </p:nvSpPr>
        <p:spPr>
          <a:xfrm>
            <a:off x="5599025" y="4608850"/>
            <a:ext cx="35439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</a:rPr>
              <a:t>MICRORGANISM</a:t>
            </a: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" name="Google Shape;80;p14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77" name="Shape 2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Google Shape;278;p23"/>
          <p:cNvSpPr txBox="1"/>
          <p:nvPr/>
        </p:nvSpPr>
        <p:spPr>
          <a:xfrm>
            <a:off x="1165849" y="1413500"/>
            <a:ext cx="78810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ecologico. Questa attività si effettuerà presso le zone umide</a:t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79" name="Google Shape;279;p23"/>
          <p:cNvSpPr txBox="1"/>
          <p:nvPr/>
        </p:nvSpPr>
        <p:spPr>
          <a:xfrm>
            <a:off x="-3584" y="15026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0" name="Google Shape;280;p23"/>
          <p:cNvSpPr txBox="1"/>
          <p:nvPr/>
        </p:nvSpPr>
        <p:spPr>
          <a:xfrm>
            <a:off x="0" y="20073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281" name="Google Shape;281;p23"/>
          <p:cNvSpPr txBox="1"/>
          <p:nvPr/>
        </p:nvSpPr>
        <p:spPr>
          <a:xfrm>
            <a:off x="0" y="26548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282" name="Google Shape;282;p23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283" name="Google Shape;283;p23"/>
          <p:cNvSpPr txBox="1"/>
          <p:nvPr/>
        </p:nvSpPr>
        <p:spPr>
          <a:xfrm>
            <a:off x="-3584" y="32365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284" name="Google Shape;284;p23"/>
          <p:cNvSpPr txBox="1"/>
          <p:nvPr/>
        </p:nvSpPr>
        <p:spPr>
          <a:xfrm>
            <a:off x="0" y="42984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285" name="Google Shape;285;p23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286" name="Google Shape;286;p23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87" name="Google Shape;287;p23"/>
          <p:cNvSpPr txBox="1"/>
          <p:nvPr/>
        </p:nvSpPr>
        <p:spPr>
          <a:xfrm>
            <a:off x="1165858" y="431517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88" name="Google Shape;288;p23"/>
          <p:cNvSpPr txBox="1"/>
          <p:nvPr/>
        </p:nvSpPr>
        <p:spPr>
          <a:xfrm>
            <a:off x="1162275" y="32250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in collaborazione con il Gruppo Modenese di Scienze Naturali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89" name="Google Shape;289;p23"/>
          <p:cNvSpPr txBox="1"/>
          <p:nvPr/>
        </p:nvSpPr>
        <p:spPr>
          <a:xfrm>
            <a:off x="1165856" y="1897493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“Damigelle e dragoni: la diversità delle libellule”. Attività che rientra nell’ambito del “BIOBLITZ BSW” presso Oasi il Torrazzuolo di Nonantola (MO)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290" name="Google Shape;290;p23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291" name="Google Shape;291;p23"/>
          <p:cNvSpPr txBox="1"/>
          <p:nvPr/>
        </p:nvSpPr>
        <p:spPr>
          <a:xfrm>
            <a:off x="7330178" y="660250"/>
            <a:ext cx="18129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2" name="Google Shape;292;p23"/>
          <p:cNvSpPr txBox="1"/>
          <p:nvPr/>
        </p:nvSpPr>
        <p:spPr>
          <a:xfrm>
            <a:off x="7331350" y="1149050"/>
            <a:ext cx="18129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3" name="Google Shape;293;p23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294" name="Google Shape;294;p23"/>
          <p:cNvSpPr txBox="1"/>
          <p:nvPr/>
        </p:nvSpPr>
        <p:spPr>
          <a:xfrm>
            <a:off x="1" y="1038097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lara.maistrello@unimore.it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95" name="Google Shape;295;p23"/>
          <p:cNvSpPr txBox="1"/>
          <p:nvPr/>
        </p:nvSpPr>
        <p:spPr>
          <a:xfrm>
            <a:off x="1163150" y="2653659"/>
            <a:ext cx="78279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Passeggiata presso le aree umide per trovare e identificare le libellule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6" name="Google Shape;296;p23"/>
          <p:cNvSpPr txBox="1"/>
          <p:nvPr/>
        </p:nvSpPr>
        <p:spPr>
          <a:xfrm>
            <a:off x="7180373" y="4685050"/>
            <a:ext cx="19626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INSETTI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7" name="Google Shape;297;p23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0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p24"/>
          <p:cNvSpPr txBox="1"/>
          <p:nvPr/>
        </p:nvSpPr>
        <p:spPr>
          <a:xfrm>
            <a:off x="1165849" y="1413500"/>
            <a:ext cx="78810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ecologico. Questa attività si effettuerà presso vari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habitat (boschi, prati, corsi d'acqua, pozze, ecc).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03" name="Google Shape;303;p24"/>
          <p:cNvSpPr txBox="1"/>
          <p:nvPr/>
        </p:nvSpPr>
        <p:spPr>
          <a:xfrm>
            <a:off x="-3584" y="15026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4" name="Google Shape;304;p24"/>
          <p:cNvSpPr txBox="1"/>
          <p:nvPr/>
        </p:nvSpPr>
        <p:spPr>
          <a:xfrm>
            <a:off x="0" y="20073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305" name="Google Shape;305;p24"/>
          <p:cNvSpPr txBox="1"/>
          <p:nvPr/>
        </p:nvSpPr>
        <p:spPr>
          <a:xfrm>
            <a:off x="0" y="26548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306" name="Google Shape;306;p24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307" name="Google Shape;307;p24"/>
          <p:cNvSpPr txBox="1"/>
          <p:nvPr/>
        </p:nvSpPr>
        <p:spPr>
          <a:xfrm>
            <a:off x="-3584" y="32365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308" name="Google Shape;308;p24"/>
          <p:cNvSpPr txBox="1"/>
          <p:nvPr/>
        </p:nvSpPr>
        <p:spPr>
          <a:xfrm>
            <a:off x="0" y="42984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309" name="Google Shape;309;p24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310" name="Google Shape;310;p24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11" name="Google Shape;311;p24"/>
          <p:cNvSpPr txBox="1"/>
          <p:nvPr/>
        </p:nvSpPr>
        <p:spPr>
          <a:xfrm>
            <a:off x="1165858" y="431517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12" name="Google Shape;312;p24"/>
          <p:cNvSpPr txBox="1"/>
          <p:nvPr/>
        </p:nvSpPr>
        <p:spPr>
          <a:xfrm>
            <a:off x="1162275" y="32250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in collaborazione con il Gruppo Modenese di Scienze Naturali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13" name="Google Shape;313;p24"/>
          <p:cNvSpPr txBox="1"/>
          <p:nvPr/>
        </p:nvSpPr>
        <p:spPr>
          <a:xfrm>
            <a:off x="1165856" y="1897493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“L’Amore, la Morte e le Mosche”. Attività che rientra nell’ambito del “BIOBLITZ BSW” presso Oasi il Torrazzuolo di Nonantola (MO)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314" name="Google Shape;314;p2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315" name="Google Shape;315;p24"/>
          <p:cNvSpPr txBox="1"/>
          <p:nvPr/>
        </p:nvSpPr>
        <p:spPr>
          <a:xfrm>
            <a:off x="7330178" y="660250"/>
            <a:ext cx="18129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6" name="Google Shape;316;p24"/>
          <p:cNvSpPr txBox="1"/>
          <p:nvPr/>
        </p:nvSpPr>
        <p:spPr>
          <a:xfrm>
            <a:off x="7331350" y="1149050"/>
            <a:ext cx="18129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7" name="Google Shape;317;p24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318" name="Google Shape;318;p24"/>
          <p:cNvSpPr txBox="1"/>
          <p:nvPr/>
        </p:nvSpPr>
        <p:spPr>
          <a:xfrm>
            <a:off x="1" y="1038097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lara.maistrello@unimore.it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19" name="Google Shape;319;p24"/>
          <p:cNvSpPr txBox="1"/>
          <p:nvPr/>
        </p:nvSpPr>
        <p:spPr>
          <a:xfrm>
            <a:off x="1163150" y="2653659"/>
            <a:ext cx="78279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Passeggiata per trovare e identificare i rappresentanti delle principali famiglie di ditteri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0" name="Google Shape;320;p24"/>
          <p:cNvSpPr txBox="1"/>
          <p:nvPr/>
        </p:nvSpPr>
        <p:spPr>
          <a:xfrm>
            <a:off x="7180373" y="4685050"/>
            <a:ext cx="19626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INSETTI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1" name="Google Shape;321;p24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25" name="Shape 3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6" name="Google Shape;326;p25"/>
          <p:cNvSpPr txBox="1"/>
          <p:nvPr/>
        </p:nvSpPr>
        <p:spPr>
          <a:xfrm>
            <a:off x="1165849" y="1413500"/>
            <a:ext cx="78810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ecologico. Questa attività si effettuerà in aree adatte per catture notturne di insetti</a:t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27" name="Google Shape;327;p25"/>
          <p:cNvSpPr txBox="1"/>
          <p:nvPr/>
        </p:nvSpPr>
        <p:spPr>
          <a:xfrm>
            <a:off x="-3584" y="15026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8" name="Google Shape;328;p25"/>
          <p:cNvSpPr txBox="1"/>
          <p:nvPr/>
        </p:nvSpPr>
        <p:spPr>
          <a:xfrm>
            <a:off x="0" y="20073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329" name="Google Shape;329;p25"/>
          <p:cNvSpPr txBox="1"/>
          <p:nvPr/>
        </p:nvSpPr>
        <p:spPr>
          <a:xfrm>
            <a:off x="0" y="26548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330" name="Google Shape;330;p25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331" name="Google Shape;331;p25"/>
          <p:cNvSpPr txBox="1"/>
          <p:nvPr/>
        </p:nvSpPr>
        <p:spPr>
          <a:xfrm>
            <a:off x="-3584" y="32365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332" name="Google Shape;332;p25"/>
          <p:cNvSpPr txBox="1"/>
          <p:nvPr/>
        </p:nvSpPr>
        <p:spPr>
          <a:xfrm>
            <a:off x="0" y="42984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333" name="Google Shape;333;p25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334" name="Google Shape;334;p25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35" name="Google Shape;335;p25"/>
          <p:cNvSpPr txBox="1"/>
          <p:nvPr/>
        </p:nvSpPr>
        <p:spPr>
          <a:xfrm>
            <a:off x="1165858" y="431517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36" name="Google Shape;336;p25"/>
          <p:cNvSpPr txBox="1"/>
          <p:nvPr/>
        </p:nvSpPr>
        <p:spPr>
          <a:xfrm>
            <a:off x="1162275" y="32250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in collaborazione con il Gruppo Modenese di Scienze Naturali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37" name="Google Shape;337;p25"/>
          <p:cNvSpPr txBox="1"/>
          <p:nvPr/>
        </p:nvSpPr>
        <p:spPr>
          <a:xfrm>
            <a:off x="1165856" y="1897493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La notte delle falene”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:  scoprire la biodiversità di Lepidotteri notturni. Attività che rientra nell’ambito del “BIOBLI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TZ BSW” presso Oasi il Torrazzuolo di Nonantola (MO)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338" name="Google Shape;338;p25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339" name="Google Shape;339;p25"/>
          <p:cNvSpPr txBox="1"/>
          <p:nvPr/>
        </p:nvSpPr>
        <p:spPr>
          <a:xfrm>
            <a:off x="7330178" y="660250"/>
            <a:ext cx="18129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0" name="Google Shape;340;p25"/>
          <p:cNvSpPr txBox="1"/>
          <p:nvPr/>
        </p:nvSpPr>
        <p:spPr>
          <a:xfrm>
            <a:off x="7331350" y="1149050"/>
            <a:ext cx="18129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1" name="Google Shape;341;p25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342" name="Google Shape;342;p25"/>
          <p:cNvSpPr txBox="1"/>
          <p:nvPr/>
        </p:nvSpPr>
        <p:spPr>
          <a:xfrm>
            <a:off x="1" y="1038097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lara.maistrello@unimore.it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43" name="Google Shape;343;p25"/>
          <p:cNvSpPr txBox="1"/>
          <p:nvPr/>
        </p:nvSpPr>
        <p:spPr>
          <a:xfrm>
            <a:off x="1163150" y="2653659"/>
            <a:ext cx="78279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Attività da effettuare di notte. Uso di lampade con spettro atto ad attirare lepidotteri notturni. Fotografia ed eventuale cattura degli esemplari attirati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4" name="Google Shape;344;p25"/>
          <p:cNvSpPr txBox="1"/>
          <p:nvPr/>
        </p:nvSpPr>
        <p:spPr>
          <a:xfrm>
            <a:off x="7180373" y="4685050"/>
            <a:ext cx="19626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INSETTI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5" name="Google Shape;345;p25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26"/>
          <p:cNvSpPr txBox="1"/>
          <p:nvPr/>
        </p:nvSpPr>
        <p:spPr>
          <a:xfrm>
            <a:off x="1165849" y="1413500"/>
            <a:ext cx="78810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ecologico. Questa attività si effettuerà in aree adatte per catture notturne di insetti</a:t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51" name="Google Shape;351;p26"/>
          <p:cNvSpPr txBox="1"/>
          <p:nvPr/>
        </p:nvSpPr>
        <p:spPr>
          <a:xfrm>
            <a:off x="-3584" y="15026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2" name="Google Shape;352;p26"/>
          <p:cNvSpPr txBox="1"/>
          <p:nvPr/>
        </p:nvSpPr>
        <p:spPr>
          <a:xfrm>
            <a:off x="0" y="20073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353" name="Google Shape;353;p26"/>
          <p:cNvSpPr txBox="1"/>
          <p:nvPr/>
        </p:nvSpPr>
        <p:spPr>
          <a:xfrm>
            <a:off x="0" y="26548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354" name="Google Shape;354;p26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355" name="Google Shape;355;p26"/>
          <p:cNvSpPr txBox="1"/>
          <p:nvPr/>
        </p:nvSpPr>
        <p:spPr>
          <a:xfrm>
            <a:off x="-3584" y="32365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356" name="Google Shape;356;p26"/>
          <p:cNvSpPr txBox="1"/>
          <p:nvPr/>
        </p:nvSpPr>
        <p:spPr>
          <a:xfrm>
            <a:off x="0" y="42984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357" name="Google Shape;357;p26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358" name="Google Shape;358;p26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59" name="Google Shape;359;p26"/>
          <p:cNvSpPr txBox="1"/>
          <p:nvPr/>
        </p:nvSpPr>
        <p:spPr>
          <a:xfrm>
            <a:off x="1165858" y="431517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60" name="Google Shape;360;p26"/>
          <p:cNvSpPr txBox="1"/>
          <p:nvPr/>
        </p:nvSpPr>
        <p:spPr>
          <a:xfrm>
            <a:off x="1162275" y="32250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in collaborazione con il Gruppo Modenese di Scienze Naturali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61" name="Google Shape;361;p26"/>
          <p:cNvSpPr txBox="1"/>
          <p:nvPr/>
        </p:nvSpPr>
        <p:spPr>
          <a:xfrm>
            <a:off x="1165856" y="1897493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Attrazione fatale: gli insetti della notte”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scoprire la biodiversità di insetti notturni. Attività che rientra nell’ambito del “BIOBLITZ BSW” presso Oasi il Torrazzuolo di Nonantola (MO)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362" name="Google Shape;362;p26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363" name="Google Shape;363;p26"/>
          <p:cNvSpPr txBox="1"/>
          <p:nvPr/>
        </p:nvSpPr>
        <p:spPr>
          <a:xfrm>
            <a:off x="7330178" y="660250"/>
            <a:ext cx="18129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4" name="Google Shape;364;p26"/>
          <p:cNvSpPr txBox="1"/>
          <p:nvPr/>
        </p:nvSpPr>
        <p:spPr>
          <a:xfrm>
            <a:off x="7331350" y="1149050"/>
            <a:ext cx="18129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5" name="Google Shape;365;p26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366" name="Google Shape;366;p26"/>
          <p:cNvSpPr txBox="1"/>
          <p:nvPr/>
        </p:nvSpPr>
        <p:spPr>
          <a:xfrm>
            <a:off x="1" y="1038097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lara.maistrello@unimore.it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67" name="Google Shape;367;p26"/>
          <p:cNvSpPr txBox="1"/>
          <p:nvPr/>
        </p:nvSpPr>
        <p:spPr>
          <a:xfrm>
            <a:off x="1163150" y="2653659"/>
            <a:ext cx="78279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Attività da effettuare di notte. Uso di lampade con spettro UV, atto ad attirare varie specie di insetti notturni. Fotografia ed eventuale cattura degli esemplari attirati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" name="Google Shape;368;p26"/>
          <p:cNvSpPr txBox="1"/>
          <p:nvPr/>
        </p:nvSpPr>
        <p:spPr>
          <a:xfrm>
            <a:off x="7180373" y="4685050"/>
            <a:ext cx="19626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INSETTI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9" name="Google Shape;369;p26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73" name="Shape 3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4" name="Google Shape;374;p27"/>
          <p:cNvSpPr txBox="1"/>
          <p:nvPr/>
        </p:nvSpPr>
        <p:spPr>
          <a:xfrm>
            <a:off x="1165857" y="1425734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</a:t>
            </a:r>
            <a:r>
              <a:rPr b="1"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cque interne in area protetta della pianura padana</a:t>
            </a:r>
            <a:endParaRPr sz="12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5" name="Google Shape;375;p27"/>
          <p:cNvSpPr txBox="1"/>
          <p:nvPr/>
        </p:nvSpPr>
        <p:spPr>
          <a:xfrm>
            <a:off x="-3584" y="1426463"/>
            <a:ext cx="1166100" cy="253800"/>
          </a:xfrm>
          <a:prstGeom prst="rect">
            <a:avLst/>
          </a:prstGeom>
          <a:solidFill>
            <a:srgbClr val="7F7F7F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6" name="Google Shape;376;p27"/>
          <p:cNvSpPr txBox="1"/>
          <p:nvPr/>
        </p:nvSpPr>
        <p:spPr>
          <a:xfrm>
            <a:off x="0" y="1931158"/>
            <a:ext cx="1166100" cy="253800"/>
          </a:xfrm>
          <a:prstGeom prst="rect">
            <a:avLst/>
          </a:prstGeom>
          <a:solidFill>
            <a:srgbClr val="7F7F7F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377" name="Google Shape;377;p27"/>
          <p:cNvSpPr txBox="1"/>
          <p:nvPr/>
        </p:nvSpPr>
        <p:spPr>
          <a:xfrm>
            <a:off x="0" y="2510565"/>
            <a:ext cx="1166100" cy="253800"/>
          </a:xfrm>
          <a:prstGeom prst="rect">
            <a:avLst/>
          </a:prstGeom>
          <a:solidFill>
            <a:srgbClr val="7F7F7F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378" name="Google Shape;378;p27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7F7F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379" name="Google Shape;379;p27"/>
          <p:cNvSpPr txBox="1"/>
          <p:nvPr/>
        </p:nvSpPr>
        <p:spPr>
          <a:xfrm>
            <a:off x="-3584" y="3160351"/>
            <a:ext cx="1169700" cy="253800"/>
          </a:xfrm>
          <a:prstGeom prst="rect">
            <a:avLst/>
          </a:prstGeom>
          <a:solidFill>
            <a:srgbClr val="7F7F7F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380" name="Google Shape;380;p27"/>
          <p:cNvSpPr txBox="1"/>
          <p:nvPr/>
        </p:nvSpPr>
        <p:spPr>
          <a:xfrm>
            <a:off x="0" y="4222218"/>
            <a:ext cx="1166100" cy="253800"/>
          </a:xfrm>
          <a:prstGeom prst="rect">
            <a:avLst/>
          </a:prstGeom>
          <a:solidFill>
            <a:srgbClr val="7F7F7F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381" name="Google Shape;381;p27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7F7F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382" name="Google Shape;382;p27"/>
          <p:cNvSpPr txBox="1"/>
          <p:nvPr/>
        </p:nvSpPr>
        <p:spPr>
          <a:xfrm>
            <a:off x="1162275" y="4691081"/>
            <a:ext cx="46530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 - Dipartimento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83" name="Google Shape;383;p27"/>
          <p:cNvSpPr txBox="1"/>
          <p:nvPr/>
        </p:nvSpPr>
        <p:spPr>
          <a:xfrm>
            <a:off x="1162275" y="2424375"/>
            <a:ext cx="5637900" cy="451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Campionamento meiofauna (Gastrotrichi) e osservazione al microscopio. 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Attività che rientra nell’ambito del “BIOBLITZ BSW” presso Oasi il Torrazzuolo di Nonantola (MO)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84" name="Google Shape;384;p27"/>
          <p:cNvSpPr txBox="1"/>
          <p:nvPr/>
        </p:nvSpPr>
        <p:spPr>
          <a:xfrm>
            <a:off x="1162275" y="1924379"/>
            <a:ext cx="61827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Indagine della biodiversità della meiofauna di acqua interne.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85" name="Google Shape;385;p27"/>
          <p:cNvSpPr txBox="1"/>
          <p:nvPr/>
        </p:nvSpPr>
        <p:spPr>
          <a:xfrm>
            <a:off x="1165858" y="4213121"/>
            <a:ext cx="53664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86" name="Google Shape;386;p27"/>
          <p:cNvSpPr txBox="1"/>
          <p:nvPr/>
        </p:nvSpPr>
        <p:spPr>
          <a:xfrm>
            <a:off x="1162275" y="3148809"/>
            <a:ext cx="46530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87" name="Google Shape;387;p27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388" name="Google Shape;388;p27"/>
          <p:cNvSpPr txBox="1"/>
          <p:nvPr/>
        </p:nvSpPr>
        <p:spPr>
          <a:xfrm>
            <a:off x="7522200" y="816350"/>
            <a:ext cx="1621800" cy="915900"/>
          </a:xfrm>
          <a:prstGeom prst="rect">
            <a:avLst/>
          </a:prstGeom>
          <a:solidFill>
            <a:srgbClr val="7F7F7F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2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ACQUE INTERNE</a:t>
            </a:r>
            <a:endParaRPr b="1" sz="2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1" lang="it" sz="1100">
                <a:solidFill>
                  <a:schemeClr val="lt1"/>
                </a:solidFill>
              </a:rPr>
              <a:t>Citizen's engagement</a:t>
            </a:r>
            <a:endParaRPr b="1" sz="2200">
              <a:solidFill>
                <a:schemeClr val="lt1"/>
              </a:solidFill>
            </a:endParaRPr>
          </a:p>
        </p:txBody>
      </p:sp>
      <p:sp>
        <p:nvSpPr>
          <p:cNvPr id="389" name="Google Shape;389;p27"/>
          <p:cNvSpPr txBox="1"/>
          <p:nvPr/>
        </p:nvSpPr>
        <p:spPr>
          <a:xfrm>
            <a:off x="87226" y="930797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3"/>
              </a:rPr>
              <a:t>a</a:t>
            </a:r>
            <a:r>
              <a:rPr b="0" i="0" lang="it" sz="1200" u="sng" cap="none" strike="noStrike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4"/>
              </a:rPr>
              <a:t>ntonio</a:t>
            </a:r>
            <a:r>
              <a:rPr lang="it" sz="12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5"/>
              </a:rPr>
              <a:t>.todaro@unimore.it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90" name="Google Shape;390;p27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91" name="Google Shape;391;p27"/>
          <p:cNvSpPr txBox="1"/>
          <p:nvPr/>
        </p:nvSpPr>
        <p:spPr>
          <a:xfrm>
            <a:off x="6591375" y="4606325"/>
            <a:ext cx="2452200" cy="4233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2300">
                <a:solidFill>
                  <a:schemeClr val="lt1"/>
                </a:solidFill>
              </a:rPr>
              <a:t>MEIOFAUNA</a:t>
            </a:r>
            <a:endParaRPr b="1" sz="23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392" name="Google Shape;392;p27"/>
          <p:cNvPicPr preferRelativeResize="0"/>
          <p:nvPr/>
        </p:nvPicPr>
        <p:blipFill rotWithShape="1">
          <a:blip r:embed="rId6">
            <a:alphaModFix/>
          </a:blip>
          <a:srcRect b="0" l="0" r="0" t="0"/>
          <a:stretch/>
        </p:blipFill>
        <p:spPr>
          <a:xfrm>
            <a:off x="8061126" y="71518"/>
            <a:ext cx="985776" cy="71590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96" name="Shape 3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7" name="Google Shape;397;p28"/>
          <p:cNvSpPr txBox="1"/>
          <p:nvPr/>
        </p:nvSpPr>
        <p:spPr>
          <a:xfrm>
            <a:off x="-5660" y="1034504"/>
            <a:ext cx="64689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3"/>
              </a:rPr>
              <a:t>daniele.sommaggio@unimore.it</a:t>
            </a:r>
            <a:r>
              <a:rPr lang="it" sz="1200" u="sng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 e.vettorazzo@dolomitipark.it</a:t>
            </a:r>
            <a:endParaRPr sz="1100" u="sng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98" name="Google Shape;398;p28"/>
          <p:cNvSpPr txBox="1"/>
          <p:nvPr/>
        </p:nvSpPr>
        <p:spPr>
          <a:xfrm>
            <a:off x="1159054" y="1425734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Parco Nazionale delle Dolomiti Bellunesi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9" name="Google Shape;399;p28"/>
          <p:cNvSpPr txBox="1"/>
          <p:nvPr/>
        </p:nvSpPr>
        <p:spPr>
          <a:xfrm>
            <a:off x="-3584" y="14264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0" name="Google Shape;400;p28"/>
          <p:cNvSpPr txBox="1"/>
          <p:nvPr/>
        </p:nvSpPr>
        <p:spPr>
          <a:xfrm>
            <a:off x="-6803" y="2019605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401" name="Google Shape;401;p28"/>
          <p:cNvSpPr txBox="1"/>
          <p:nvPr/>
        </p:nvSpPr>
        <p:spPr>
          <a:xfrm>
            <a:off x="0" y="25786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402" name="Google Shape;402;p28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403" name="Google Shape;403;p28"/>
          <p:cNvSpPr txBox="1"/>
          <p:nvPr/>
        </p:nvSpPr>
        <p:spPr>
          <a:xfrm>
            <a:off x="-3584" y="31603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404" name="Google Shape;404;p28"/>
          <p:cNvSpPr txBox="1"/>
          <p:nvPr/>
        </p:nvSpPr>
        <p:spPr>
          <a:xfrm>
            <a:off x="0" y="42222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405" name="Google Shape;405;p28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406" name="Google Shape;406;p28"/>
          <p:cNvSpPr txBox="1"/>
          <p:nvPr/>
        </p:nvSpPr>
        <p:spPr>
          <a:xfrm>
            <a:off x="1169078" y="3754953"/>
            <a:ext cx="77628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Veneto, Provincia di Belluno. Parco Nazionale Dolomiti Bellunesi.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7" name="Google Shape;407;p28"/>
          <p:cNvSpPr txBox="1"/>
          <p:nvPr/>
        </p:nvSpPr>
        <p:spPr>
          <a:xfrm>
            <a:off x="1159053" y="4613017"/>
            <a:ext cx="6100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 Dipartimento di Scienze della Vita. Parco Nazionale delle Dolomiti Bellunesi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08" name="Google Shape;408;p28"/>
          <p:cNvSpPr txBox="1"/>
          <p:nvPr/>
        </p:nvSpPr>
        <p:spPr>
          <a:xfrm>
            <a:off x="1163112" y="2561612"/>
            <a:ext cx="7827900" cy="451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Formazione mediante corso online su identificazione dei sirfidi del nord Italia. Partecipazione al progetto i Sirfidi del Nord Est Italia su piattaforma iNaturalist. Biobilitz in due aree del parco, in particolare in prati xerici e corso fiume</a:t>
            </a:r>
            <a:endParaRPr sz="1100"/>
          </a:p>
        </p:txBody>
      </p:sp>
      <p:sp>
        <p:nvSpPr>
          <p:cNvPr id="409" name="Google Shape;409;p28"/>
          <p:cNvSpPr txBox="1"/>
          <p:nvPr/>
        </p:nvSpPr>
        <p:spPr>
          <a:xfrm>
            <a:off x="1165858" y="421992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Il Bioblitz durerà una giornata (17 maggio). Tutta l’attività è stata avviata nel marzo 2024 ed è tutto attiva.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0" name="Google Shape;410;p28"/>
          <p:cNvSpPr txBox="1"/>
          <p:nvPr/>
        </p:nvSpPr>
        <p:spPr>
          <a:xfrm>
            <a:off x="1162275" y="3162416"/>
            <a:ext cx="7286100" cy="451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afferenti a NBFC; personale del Parco Nazionale delle Dolomiti Bellunesi + Partecipanti al corso effettuato nel 2024 e 2025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11" name="Google Shape;411;p28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412" name="Google Shape;412;p28"/>
          <p:cNvSpPr txBox="1"/>
          <p:nvPr/>
        </p:nvSpPr>
        <p:spPr>
          <a:xfrm>
            <a:off x="1159053" y="2019070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Incrementare la conoscenza dei sirfidi del Parco Nazionale delle Dolomiti Bellunesi coinvolgendo la popolazione. Particolare attenzione verrà posta al rilevamento della popolazione dei saproxilici e all’interazione insetto-fiore</a:t>
            </a:r>
            <a:endParaRPr sz="1100"/>
          </a:p>
        </p:txBody>
      </p:sp>
      <p:pic>
        <p:nvPicPr>
          <p:cNvPr descr="A group of people holding a science experiment&#10;&#10;AI-generated content may be incorrect." id="413" name="Google Shape;413;p28"/>
          <p:cNvPicPr preferRelativeResize="0"/>
          <p:nvPr/>
        </p:nvPicPr>
        <p:blipFill rotWithShape="1">
          <a:blip r:embed="rId4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414" name="Google Shape;414;p28"/>
          <p:cNvSpPr txBox="1"/>
          <p:nvPr/>
        </p:nvSpPr>
        <p:spPr>
          <a:xfrm>
            <a:off x="7665576" y="660250"/>
            <a:ext cx="14775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5" name="Google Shape;415;p28"/>
          <p:cNvSpPr txBox="1"/>
          <p:nvPr/>
        </p:nvSpPr>
        <p:spPr>
          <a:xfrm>
            <a:off x="7666676" y="1149050"/>
            <a:ext cx="1477500" cy="408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6" name="Google Shape;416;p28"/>
          <p:cNvSpPr txBox="1"/>
          <p:nvPr/>
        </p:nvSpPr>
        <p:spPr>
          <a:xfrm>
            <a:off x="7396374" y="4608850"/>
            <a:ext cx="17466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INSETTI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20" name="Shape 4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1" name="Google Shape;421;p29"/>
          <p:cNvSpPr txBox="1"/>
          <p:nvPr/>
        </p:nvSpPr>
        <p:spPr>
          <a:xfrm>
            <a:off x="-5660" y="1034504"/>
            <a:ext cx="64689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 u="sng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matteo.dalzotto@unimore.it</a:t>
            </a:r>
            <a:endParaRPr sz="1100" u="sng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22" name="Google Shape;422;p29"/>
          <p:cNvSpPr txBox="1"/>
          <p:nvPr/>
        </p:nvSpPr>
        <p:spPr>
          <a:xfrm>
            <a:off x="1159054" y="1425734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Varie tipologie di habitat di zone umide in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siti planiziali della Rete Natura 2000 (es. paludi, stagni) </a:t>
            </a:r>
            <a:endParaRPr sz="1400">
              <a:solidFill>
                <a:schemeClr val="dk1"/>
              </a:solidFill>
            </a:endParaRPr>
          </a:p>
        </p:txBody>
      </p:sp>
      <p:sp>
        <p:nvSpPr>
          <p:cNvPr id="423" name="Google Shape;423;p29"/>
          <p:cNvSpPr txBox="1"/>
          <p:nvPr/>
        </p:nvSpPr>
        <p:spPr>
          <a:xfrm>
            <a:off x="-3584" y="14264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4" name="Google Shape;424;p29"/>
          <p:cNvSpPr txBox="1"/>
          <p:nvPr/>
        </p:nvSpPr>
        <p:spPr>
          <a:xfrm>
            <a:off x="-6803" y="2019605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425" name="Google Shape;425;p29"/>
          <p:cNvSpPr txBox="1"/>
          <p:nvPr/>
        </p:nvSpPr>
        <p:spPr>
          <a:xfrm>
            <a:off x="0" y="25786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426" name="Google Shape;426;p29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427" name="Google Shape;427;p29"/>
          <p:cNvSpPr txBox="1"/>
          <p:nvPr/>
        </p:nvSpPr>
        <p:spPr>
          <a:xfrm>
            <a:off x="-3584" y="31603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428" name="Google Shape;428;p29"/>
          <p:cNvSpPr txBox="1"/>
          <p:nvPr/>
        </p:nvSpPr>
        <p:spPr>
          <a:xfrm>
            <a:off x="0" y="42222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429" name="Google Shape;429;p29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430" name="Google Shape;430;p29"/>
          <p:cNvSpPr txBox="1"/>
          <p:nvPr/>
        </p:nvSpPr>
        <p:spPr>
          <a:xfrm>
            <a:off x="1169078" y="3754953"/>
            <a:ext cx="77628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Emilia-Romagna, Nonantola (Modena):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A.R.E. Il Torrazzuolo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1" name="Google Shape;431;p29"/>
          <p:cNvSpPr txBox="1"/>
          <p:nvPr/>
        </p:nvSpPr>
        <p:spPr>
          <a:xfrm>
            <a:off x="1159053" y="4613017"/>
            <a:ext cx="61005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 - Dipartimento di Scienze della Vita + Partner Progetto LIFE URCA PRO</a:t>
            </a:r>
            <a:r>
              <a:rPr i="1"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EMYS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+ Associazione Foreste per Sempre ODV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32" name="Google Shape;432;p29"/>
          <p:cNvSpPr txBox="1"/>
          <p:nvPr/>
        </p:nvSpPr>
        <p:spPr>
          <a:xfrm>
            <a:off x="1163112" y="2561612"/>
            <a:ext cx="7827900" cy="451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Rilevamento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di testuggini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da punti fissi e lungo transetti. Rilevamento e cattura manuale di anfibi e rettili. Riconoscimento di vocalizzazioni di Anuri </a:t>
            </a:r>
            <a:endParaRPr sz="1100"/>
          </a:p>
        </p:txBody>
      </p:sp>
      <p:sp>
        <p:nvSpPr>
          <p:cNvPr id="433" name="Google Shape;433;p29"/>
          <p:cNvSpPr txBox="1"/>
          <p:nvPr/>
        </p:nvSpPr>
        <p:spPr>
          <a:xfrm>
            <a:off x="1165850" y="4219925"/>
            <a:ext cx="80226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Bioblitz: una giornata (17 maggio). I progetti di ricerca sono iniziati rispettivamente nel: novembre 2022 (1) e gennaio 2025 (2)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4" name="Google Shape;434;p29"/>
          <p:cNvSpPr txBox="1"/>
          <p:nvPr/>
        </p:nvSpPr>
        <p:spPr>
          <a:xfrm>
            <a:off x="1162275" y="3162416"/>
            <a:ext cx="72861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35" name="Google Shape;435;p29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436" name="Google Shape;436;p29"/>
          <p:cNvSpPr txBox="1"/>
          <p:nvPr/>
        </p:nvSpPr>
        <p:spPr>
          <a:xfrm>
            <a:off x="1159053" y="1913657"/>
            <a:ext cx="7635300" cy="62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Indagare le popolazioni di testuggini autoctone (</a:t>
            </a:r>
            <a:r>
              <a:rPr i="1"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Emys orbicularis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) e alloctone in siti della Rete Natura 2000 + studiare la distribuzione di anfibi e rettili in aree emiliano-romagnole. Il target rientra nell’ambito dei progetti: (1) LIFE URCA PRO</a:t>
            </a:r>
            <a:r>
              <a:rPr i="1"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EMYS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e (2) HERP-ER</a:t>
            </a:r>
            <a:endParaRPr sz="1100"/>
          </a:p>
        </p:txBody>
      </p:sp>
      <p:sp>
        <p:nvSpPr>
          <p:cNvPr id="437" name="Google Shape;437;p29"/>
          <p:cNvSpPr txBox="1"/>
          <p:nvPr/>
        </p:nvSpPr>
        <p:spPr>
          <a:xfrm>
            <a:off x="6668750" y="4613025"/>
            <a:ext cx="2452200" cy="4233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2300">
                <a:solidFill>
                  <a:schemeClr val="lt1"/>
                </a:solidFill>
              </a:rPr>
              <a:t>ERPETOFAUNA</a:t>
            </a:r>
            <a:endParaRPr b="1" sz="23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8" name="Google Shape;438;p29"/>
          <p:cNvSpPr txBox="1"/>
          <p:nvPr/>
        </p:nvSpPr>
        <p:spPr>
          <a:xfrm>
            <a:off x="7426071" y="662516"/>
            <a:ext cx="1716900" cy="900300"/>
          </a:xfrm>
          <a:prstGeom prst="rect">
            <a:avLst/>
          </a:prstGeom>
          <a:solidFill>
            <a:srgbClr val="7F7F7F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27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ACQUE INTERNE</a:t>
            </a:r>
            <a:endParaRPr b="1" sz="27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5"/>
          <p:cNvSpPr txBox="1"/>
          <p:nvPr/>
        </p:nvSpPr>
        <p:spPr>
          <a:xfrm>
            <a:off x="1165856" y="1337288"/>
            <a:ext cx="6556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" name="Google Shape;86;p15"/>
          <p:cNvSpPr txBox="1"/>
          <p:nvPr/>
        </p:nvSpPr>
        <p:spPr>
          <a:xfrm>
            <a:off x="-3584" y="14264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" name="Google Shape;87;p15"/>
          <p:cNvSpPr txBox="1"/>
          <p:nvPr/>
        </p:nvSpPr>
        <p:spPr>
          <a:xfrm>
            <a:off x="0" y="19311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88" name="Google Shape;88;p15"/>
          <p:cNvSpPr txBox="1"/>
          <p:nvPr/>
        </p:nvSpPr>
        <p:spPr>
          <a:xfrm>
            <a:off x="0" y="25786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89" name="Google Shape;89;p15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90" name="Google Shape;90;p15"/>
          <p:cNvSpPr txBox="1"/>
          <p:nvPr/>
        </p:nvSpPr>
        <p:spPr>
          <a:xfrm>
            <a:off x="-3584" y="31603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91" name="Google Shape;91;p15"/>
          <p:cNvSpPr txBox="1"/>
          <p:nvPr/>
        </p:nvSpPr>
        <p:spPr>
          <a:xfrm>
            <a:off x="0" y="42222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92" name="Google Shape;92;p15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93" name="Google Shape;93;p15"/>
          <p:cNvSpPr txBox="1"/>
          <p:nvPr/>
        </p:nvSpPr>
        <p:spPr>
          <a:xfrm>
            <a:off x="1195700" y="1337294"/>
            <a:ext cx="77628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 con una diversità di habitat (boschi, prati, corsi d'acqua e aree paludose, ecc); parchi urbani a MO e RE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" name="Google Shape;94;p15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5" name="Google Shape;95;p15"/>
          <p:cNvSpPr txBox="1"/>
          <p:nvPr/>
        </p:nvSpPr>
        <p:spPr>
          <a:xfrm>
            <a:off x="1163150" y="2478597"/>
            <a:ext cx="7827900" cy="451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Campionamento visivo degli impollinatori in vari habitat terrestri; indagine su orchidee e relativi possibili impollinatori tramite telecamere e campionamenti visivi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" name="Google Shape;96;p15"/>
          <p:cNvSpPr txBox="1"/>
          <p:nvPr/>
        </p:nvSpPr>
        <p:spPr>
          <a:xfrm>
            <a:off x="1165858" y="4232049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dal 13 al 16  maggio 2025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7" name="Google Shape;97;p15"/>
          <p:cNvSpPr txBox="1"/>
          <p:nvPr/>
        </p:nvSpPr>
        <p:spPr>
          <a:xfrm>
            <a:off x="1162275" y="31488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8" name="Google Shape;98;p15"/>
          <p:cNvSpPr txBox="1"/>
          <p:nvPr/>
        </p:nvSpPr>
        <p:spPr>
          <a:xfrm>
            <a:off x="1165856" y="1821293"/>
            <a:ext cx="7635300" cy="62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Indagini su b</a:t>
            </a:r>
            <a:r>
              <a:rPr b="1"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iodiversità insetti impollinatori e interazioni orchidee-impollinatori in area protetta della pianura padana: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Analisi tassonomica e funzionale della biodiversità degli impollinatori e delle loro interazioni con piante, in particolare orchidee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99" name="Google Shape;99;p15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100" name="Google Shape;100;p15"/>
          <p:cNvSpPr txBox="1"/>
          <p:nvPr/>
        </p:nvSpPr>
        <p:spPr>
          <a:xfrm>
            <a:off x="7859275" y="660250"/>
            <a:ext cx="15555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" name="Google Shape;101;p15"/>
          <p:cNvSpPr txBox="1"/>
          <p:nvPr/>
        </p:nvSpPr>
        <p:spPr>
          <a:xfrm>
            <a:off x="7859276" y="1149050"/>
            <a:ext cx="15555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Scientists NBFC 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" name="Google Shape;102;p15"/>
          <p:cNvSpPr txBox="1"/>
          <p:nvPr/>
        </p:nvSpPr>
        <p:spPr>
          <a:xfrm>
            <a:off x="-3574" y="914147"/>
            <a:ext cx="7635300" cy="47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lara.maistrello@unimore.it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; </a:t>
            </a:r>
            <a:r>
              <a:rPr b="0" i="0" lang="it" sz="1200" u="sng" cap="none" strike="noStrike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5"/>
              </a:rPr>
              <a:t>daniele.sommaggio@unimore.it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; </a:t>
            </a:r>
            <a:r>
              <a:rPr b="0" i="0" lang="it" sz="1200" u="sng" cap="none" strike="noStrike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6"/>
              </a:rPr>
              <a:t>elisabetta.sgarbi@unimore.it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: aya.mortada</a:t>
            </a:r>
            <a:r>
              <a:rPr lang="it" sz="1200" u="sng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@unimore.i; gioele.toselli@unimore.it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3" name="Google Shape;103;p15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104" name="Google Shape;104;p15"/>
          <p:cNvSpPr txBox="1"/>
          <p:nvPr/>
        </p:nvSpPr>
        <p:spPr>
          <a:xfrm>
            <a:off x="5798775" y="4608850"/>
            <a:ext cx="33441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INSETTI-PIANTE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" name="Google Shape;105;p15"/>
          <p:cNvSpPr txBox="1"/>
          <p:nvPr/>
        </p:nvSpPr>
        <p:spPr>
          <a:xfrm>
            <a:off x="11448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6"/>
          <p:cNvSpPr txBox="1"/>
          <p:nvPr/>
        </p:nvSpPr>
        <p:spPr>
          <a:xfrm>
            <a:off x="1165849" y="1413500"/>
            <a:ext cx="78810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 con una diversità di habitat (boschi, prati, corsi d'acqua e aree paludose, ecc).  </a:t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1" name="Google Shape;111;p16"/>
          <p:cNvSpPr txBox="1"/>
          <p:nvPr/>
        </p:nvSpPr>
        <p:spPr>
          <a:xfrm>
            <a:off x="-3584" y="15026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" name="Google Shape;112;p16"/>
          <p:cNvSpPr txBox="1"/>
          <p:nvPr/>
        </p:nvSpPr>
        <p:spPr>
          <a:xfrm>
            <a:off x="0" y="20073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113" name="Google Shape;113;p16"/>
          <p:cNvSpPr txBox="1"/>
          <p:nvPr/>
        </p:nvSpPr>
        <p:spPr>
          <a:xfrm>
            <a:off x="0" y="26548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114" name="Google Shape;114;p16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115" name="Google Shape;115;p16"/>
          <p:cNvSpPr txBox="1"/>
          <p:nvPr/>
        </p:nvSpPr>
        <p:spPr>
          <a:xfrm>
            <a:off x="-3584" y="32365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116" name="Google Shape;116;p16"/>
          <p:cNvSpPr txBox="1"/>
          <p:nvPr/>
        </p:nvSpPr>
        <p:spPr>
          <a:xfrm>
            <a:off x="0" y="42984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117" name="Google Shape;117;p16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118" name="Google Shape;118;p16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9" name="Google Shape;119;p16"/>
          <p:cNvSpPr txBox="1"/>
          <p:nvPr/>
        </p:nvSpPr>
        <p:spPr>
          <a:xfrm>
            <a:off x="1165858" y="431517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0" name="Google Shape;120;p16"/>
          <p:cNvSpPr txBox="1"/>
          <p:nvPr/>
        </p:nvSpPr>
        <p:spPr>
          <a:xfrm>
            <a:off x="1162275" y="32250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in collaborazione con naturalisti locali 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1" name="Google Shape;121;p16"/>
          <p:cNvSpPr txBox="1"/>
          <p:nvPr/>
        </p:nvSpPr>
        <p:spPr>
          <a:xfrm>
            <a:off x="1165856" y="1897493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1"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“Guarda che bel fiore!”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Scoprire la b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iodiversità delle piante seguendo un percorso all’interno dell’Oasi.  Attività che rientra nell’ambito del “BIOBLITZ BSW presso Oasi il Torrazzuolo di Nonantola (MO)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122" name="Google Shape;122;p16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123" name="Google Shape;123;p16"/>
          <p:cNvSpPr txBox="1"/>
          <p:nvPr/>
        </p:nvSpPr>
        <p:spPr>
          <a:xfrm>
            <a:off x="7330178" y="660250"/>
            <a:ext cx="18129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4" name="Google Shape;124;p16"/>
          <p:cNvSpPr txBox="1"/>
          <p:nvPr/>
        </p:nvSpPr>
        <p:spPr>
          <a:xfrm>
            <a:off x="7331350" y="1149050"/>
            <a:ext cx="18129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" name="Google Shape;125;p16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126" name="Google Shape;126;p16"/>
          <p:cNvSpPr txBox="1"/>
          <p:nvPr/>
        </p:nvSpPr>
        <p:spPr>
          <a:xfrm>
            <a:off x="1" y="1038097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it" sz="1200" u="sng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elisabetta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.</a:t>
            </a:r>
            <a:r>
              <a:rPr lang="it" sz="1200" u="sng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5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sgarbi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6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7" name="Google Shape;127;p16"/>
          <p:cNvSpPr txBox="1"/>
          <p:nvPr/>
        </p:nvSpPr>
        <p:spPr>
          <a:xfrm>
            <a:off x="1184075" y="2529234"/>
            <a:ext cx="78279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Passeggiata per osservare, fotografare e dare un nome alle piante in fiore. Osservazione allo stereo-microscopio delle parti del fiore.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8" name="Google Shape;128;p16"/>
          <p:cNvSpPr txBox="1"/>
          <p:nvPr/>
        </p:nvSpPr>
        <p:spPr>
          <a:xfrm>
            <a:off x="7180373" y="4685050"/>
            <a:ext cx="19626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</a:rPr>
              <a:t>PIANTE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" name="Google Shape;129;p16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17"/>
          <p:cNvSpPr txBox="1"/>
          <p:nvPr/>
        </p:nvSpPr>
        <p:spPr>
          <a:xfrm>
            <a:off x="1165849" y="1413500"/>
            <a:ext cx="78810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 con una diversità di habitat (boschi, prati, corsi d'acqua e aree paludose, ecc).  </a:t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5" name="Google Shape;135;p17"/>
          <p:cNvSpPr txBox="1"/>
          <p:nvPr/>
        </p:nvSpPr>
        <p:spPr>
          <a:xfrm>
            <a:off x="-3584" y="15026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" name="Google Shape;136;p17"/>
          <p:cNvSpPr txBox="1"/>
          <p:nvPr/>
        </p:nvSpPr>
        <p:spPr>
          <a:xfrm>
            <a:off x="0" y="20073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137" name="Google Shape;137;p17"/>
          <p:cNvSpPr txBox="1"/>
          <p:nvPr/>
        </p:nvSpPr>
        <p:spPr>
          <a:xfrm>
            <a:off x="0" y="26548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138" name="Google Shape;138;p17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139" name="Google Shape;139;p17"/>
          <p:cNvSpPr txBox="1"/>
          <p:nvPr/>
        </p:nvSpPr>
        <p:spPr>
          <a:xfrm>
            <a:off x="-3584" y="32365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140" name="Google Shape;140;p17"/>
          <p:cNvSpPr txBox="1"/>
          <p:nvPr/>
        </p:nvSpPr>
        <p:spPr>
          <a:xfrm>
            <a:off x="0" y="42984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141" name="Google Shape;141;p17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142" name="Google Shape;142;p17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3" name="Google Shape;143;p17"/>
          <p:cNvSpPr txBox="1"/>
          <p:nvPr/>
        </p:nvSpPr>
        <p:spPr>
          <a:xfrm>
            <a:off x="1165858" y="431517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4" name="Google Shape;144;p17"/>
          <p:cNvSpPr txBox="1"/>
          <p:nvPr/>
        </p:nvSpPr>
        <p:spPr>
          <a:xfrm>
            <a:off x="1162275" y="32250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in collaborazione con il Gruppo Modenese di Scienze Naturali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5" name="Google Shape;145;p17"/>
          <p:cNvSpPr txBox="1"/>
          <p:nvPr/>
        </p:nvSpPr>
        <p:spPr>
          <a:xfrm>
            <a:off x="1165856" y="1897493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“Insetti di fiore in fiore” Scoprire la biodiversità di insetti impollinatori in diversi habitat dell’Oasi.  Attività che rientra nell’ambito del “BIOBLITZ BSW presso Oasi il Torrazzuolo di Nonantola (MO)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146" name="Google Shape;146;p17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147" name="Google Shape;147;p17"/>
          <p:cNvSpPr txBox="1"/>
          <p:nvPr/>
        </p:nvSpPr>
        <p:spPr>
          <a:xfrm>
            <a:off x="7330178" y="660250"/>
            <a:ext cx="18129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8" name="Google Shape;148;p17"/>
          <p:cNvSpPr txBox="1"/>
          <p:nvPr/>
        </p:nvSpPr>
        <p:spPr>
          <a:xfrm>
            <a:off x="7331350" y="1149050"/>
            <a:ext cx="18129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9" name="Google Shape;149;p17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150" name="Google Shape;150;p17"/>
          <p:cNvSpPr txBox="1"/>
          <p:nvPr/>
        </p:nvSpPr>
        <p:spPr>
          <a:xfrm>
            <a:off x="1" y="1038097"/>
            <a:ext cx="7635300" cy="271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lara.maistrello@unimore.it</a:t>
            </a:r>
            <a:r>
              <a:rPr lang="it" sz="1100" u="sng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; gioele.toselli@unimore.it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51" name="Google Shape;151;p17"/>
          <p:cNvSpPr txBox="1"/>
          <p:nvPr/>
        </p:nvSpPr>
        <p:spPr>
          <a:xfrm>
            <a:off x="1184075" y="2529234"/>
            <a:ext cx="78279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Osservare e raccogliere apoidei e sirfidi presenti sulle piante in fiore. Vedere il funzionamento di una trappola Malaise e di pan traps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2" name="Google Shape;152;p17"/>
          <p:cNvSpPr txBox="1"/>
          <p:nvPr/>
        </p:nvSpPr>
        <p:spPr>
          <a:xfrm>
            <a:off x="7180373" y="4685050"/>
            <a:ext cx="19626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</a:rPr>
              <a:t>INSETTI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3" name="Google Shape;153;p17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18"/>
          <p:cNvSpPr txBox="1"/>
          <p:nvPr/>
        </p:nvSpPr>
        <p:spPr>
          <a:xfrm>
            <a:off x="1165849" y="1413500"/>
            <a:ext cx="78810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ecologico. Questa attività si effettuerà nelle aree boschive</a:t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59" name="Google Shape;159;p18"/>
          <p:cNvSpPr txBox="1"/>
          <p:nvPr/>
        </p:nvSpPr>
        <p:spPr>
          <a:xfrm>
            <a:off x="-3584" y="15026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0" name="Google Shape;160;p18"/>
          <p:cNvSpPr txBox="1"/>
          <p:nvPr/>
        </p:nvSpPr>
        <p:spPr>
          <a:xfrm>
            <a:off x="0" y="20073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161" name="Google Shape;161;p18"/>
          <p:cNvSpPr txBox="1"/>
          <p:nvPr/>
        </p:nvSpPr>
        <p:spPr>
          <a:xfrm>
            <a:off x="0" y="26548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162" name="Google Shape;162;p18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163" name="Google Shape;163;p18"/>
          <p:cNvSpPr txBox="1"/>
          <p:nvPr/>
        </p:nvSpPr>
        <p:spPr>
          <a:xfrm>
            <a:off x="-3584" y="32365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164" name="Google Shape;164;p18"/>
          <p:cNvSpPr txBox="1"/>
          <p:nvPr/>
        </p:nvSpPr>
        <p:spPr>
          <a:xfrm>
            <a:off x="0" y="42984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165" name="Google Shape;165;p18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166" name="Google Shape;166;p18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67" name="Google Shape;167;p18"/>
          <p:cNvSpPr txBox="1"/>
          <p:nvPr/>
        </p:nvSpPr>
        <p:spPr>
          <a:xfrm>
            <a:off x="1165858" y="431517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68" name="Google Shape;168;p18"/>
          <p:cNvSpPr txBox="1"/>
          <p:nvPr/>
        </p:nvSpPr>
        <p:spPr>
          <a:xfrm>
            <a:off x="1162275" y="32250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in collaborazione con il Gruppo Modenese di Scienze Naturali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69" name="Google Shape;169;p18"/>
          <p:cNvSpPr txBox="1"/>
          <p:nvPr/>
        </p:nvSpPr>
        <p:spPr>
          <a:xfrm>
            <a:off x="1165856" y="1897493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C'è vita nel legno morto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”: scoprire l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 biodiversità di insetti e altri organismi xilofagi e xilosaprofagi. 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Attività che rientra nell’ambito del “BIOBLITZ BSW” presso Oasi il Torrazzuolo di Nonantola (MO)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170" name="Google Shape;170;p18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171" name="Google Shape;171;p18"/>
          <p:cNvSpPr txBox="1"/>
          <p:nvPr/>
        </p:nvSpPr>
        <p:spPr>
          <a:xfrm>
            <a:off x="7330178" y="660250"/>
            <a:ext cx="18129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2" name="Google Shape;172;p18"/>
          <p:cNvSpPr txBox="1"/>
          <p:nvPr/>
        </p:nvSpPr>
        <p:spPr>
          <a:xfrm>
            <a:off x="7331350" y="1149050"/>
            <a:ext cx="18129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3" name="Google Shape;173;p18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174" name="Google Shape;174;p18"/>
          <p:cNvSpPr txBox="1"/>
          <p:nvPr/>
        </p:nvSpPr>
        <p:spPr>
          <a:xfrm>
            <a:off x="1" y="1038097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lara.maistrello@unimore.it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75" name="Google Shape;175;p18"/>
          <p:cNvSpPr txBox="1"/>
          <p:nvPr/>
        </p:nvSpPr>
        <p:spPr>
          <a:xfrm>
            <a:off x="1184075" y="2529234"/>
            <a:ext cx="78279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Passeggiata nel bosco alla ricerca di alberi caduti per scoprire la biodiversità di insetti e altri organismi xilofagi e xilosaprofagi che li abitano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6" name="Google Shape;176;p18"/>
          <p:cNvSpPr txBox="1"/>
          <p:nvPr/>
        </p:nvSpPr>
        <p:spPr>
          <a:xfrm>
            <a:off x="7180373" y="4685050"/>
            <a:ext cx="19626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INSETTI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77" name="Google Shape;177;p18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p19"/>
          <p:cNvSpPr txBox="1"/>
          <p:nvPr/>
        </p:nvSpPr>
        <p:spPr>
          <a:xfrm>
            <a:off x="1165849" y="1413500"/>
            <a:ext cx="78810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ecologico. Questa attività si effettuerà nelle aree boschive</a:t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83" name="Google Shape;183;p19"/>
          <p:cNvSpPr txBox="1"/>
          <p:nvPr/>
        </p:nvSpPr>
        <p:spPr>
          <a:xfrm>
            <a:off x="-3584" y="15026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4" name="Google Shape;184;p19"/>
          <p:cNvSpPr txBox="1"/>
          <p:nvPr/>
        </p:nvSpPr>
        <p:spPr>
          <a:xfrm>
            <a:off x="0" y="20073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185" name="Google Shape;185;p19"/>
          <p:cNvSpPr txBox="1"/>
          <p:nvPr/>
        </p:nvSpPr>
        <p:spPr>
          <a:xfrm>
            <a:off x="0" y="26548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186" name="Google Shape;186;p19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187" name="Google Shape;187;p19"/>
          <p:cNvSpPr txBox="1"/>
          <p:nvPr/>
        </p:nvSpPr>
        <p:spPr>
          <a:xfrm>
            <a:off x="-3584" y="32365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188" name="Google Shape;188;p19"/>
          <p:cNvSpPr txBox="1"/>
          <p:nvPr/>
        </p:nvSpPr>
        <p:spPr>
          <a:xfrm>
            <a:off x="0" y="42984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189" name="Google Shape;189;p19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190" name="Google Shape;190;p19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1" name="Google Shape;191;p19"/>
          <p:cNvSpPr txBox="1"/>
          <p:nvPr/>
        </p:nvSpPr>
        <p:spPr>
          <a:xfrm>
            <a:off x="1165858" y="431517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2" name="Google Shape;192;p19"/>
          <p:cNvSpPr txBox="1"/>
          <p:nvPr/>
        </p:nvSpPr>
        <p:spPr>
          <a:xfrm>
            <a:off x="1162275" y="32250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in collaborazione con il Gruppo Modenese di Scienze Naturali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3" name="Google Shape;193;p19"/>
          <p:cNvSpPr txBox="1"/>
          <p:nvPr/>
        </p:nvSpPr>
        <p:spPr>
          <a:xfrm>
            <a:off x="1165856" y="1897493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“C'è vita nel suolo”: scoprire la biodiversità degli artropodi che vivono nel suolo e tutti i servizi ecosistemici che essi offrono. Attività che rientra nell’ambito del “BIOBLITZ BSW” presso Oasi il Torrazzuolo di Nonantola (MO)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194" name="Google Shape;194;p19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195" name="Google Shape;195;p19"/>
          <p:cNvSpPr txBox="1"/>
          <p:nvPr/>
        </p:nvSpPr>
        <p:spPr>
          <a:xfrm>
            <a:off x="7330178" y="660250"/>
            <a:ext cx="18129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6" name="Google Shape;196;p19"/>
          <p:cNvSpPr txBox="1"/>
          <p:nvPr/>
        </p:nvSpPr>
        <p:spPr>
          <a:xfrm>
            <a:off x="7331350" y="1149050"/>
            <a:ext cx="18129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7" name="Google Shape;197;p19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198" name="Google Shape;198;p19"/>
          <p:cNvSpPr txBox="1"/>
          <p:nvPr/>
        </p:nvSpPr>
        <p:spPr>
          <a:xfrm>
            <a:off x="1" y="1038097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lara.maistrello@unimore.it</a:t>
            </a:r>
            <a:r>
              <a:rPr lang="it" sz="1100" u="sng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, </a:t>
            </a:r>
            <a:r>
              <a:rPr lang="it" sz="1100" u="sng">
                <a:solidFill>
                  <a:schemeClr val="accent5"/>
                </a:solidFill>
                <a:latin typeface="Calibri"/>
                <a:ea typeface="Calibri"/>
                <a:cs typeface="Calibri"/>
                <a:sym typeface="Calibri"/>
                <a:hlinkClick r:id="rId5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npatelli@unimore.it</a:t>
            </a:r>
            <a:r>
              <a:rPr lang="it" sz="1100" u="sng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, </a:t>
            </a:r>
            <a:r>
              <a:rPr lang="it" sz="11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6"/>
              </a:rPr>
              <a:t>rebecchi.lorena@unimore.it</a:t>
            </a:r>
            <a:r>
              <a:rPr lang="it" sz="1100" u="sng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, 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9" name="Google Shape;199;p19"/>
          <p:cNvSpPr txBox="1"/>
          <p:nvPr/>
        </p:nvSpPr>
        <p:spPr>
          <a:xfrm>
            <a:off x="1184075" y="2605434"/>
            <a:ext cx="78279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Passeggiata nel bosco alla ricerca di artropodi endogei nella lettiera e sotto pietre e alberi caduti per scoprire la biodiversità degli artropodi che vivono nel suolo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0" name="Google Shape;200;p19"/>
          <p:cNvSpPr txBox="1"/>
          <p:nvPr/>
        </p:nvSpPr>
        <p:spPr>
          <a:xfrm>
            <a:off x="6352151" y="4150800"/>
            <a:ext cx="2792100" cy="9927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INSETTI e A</a:t>
            </a:r>
            <a:r>
              <a:rPr b="1" lang="it" sz="3000">
                <a:solidFill>
                  <a:schemeClr val="lt1"/>
                </a:solidFill>
              </a:rPr>
              <a:t>RTROPODI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1" name="Google Shape;201;p19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5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Google Shape;206;p20"/>
          <p:cNvSpPr txBox="1"/>
          <p:nvPr/>
        </p:nvSpPr>
        <p:spPr>
          <a:xfrm>
            <a:off x="1165849" y="1413500"/>
            <a:ext cx="78810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ecologico. Questa attività si effettuerà nelle aree boschive (muschi e lettiera)</a:t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07" name="Google Shape;207;p20"/>
          <p:cNvSpPr txBox="1"/>
          <p:nvPr/>
        </p:nvSpPr>
        <p:spPr>
          <a:xfrm>
            <a:off x="-3584" y="15026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8" name="Google Shape;208;p20"/>
          <p:cNvSpPr txBox="1"/>
          <p:nvPr/>
        </p:nvSpPr>
        <p:spPr>
          <a:xfrm>
            <a:off x="0" y="20073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209" name="Google Shape;209;p20"/>
          <p:cNvSpPr txBox="1"/>
          <p:nvPr/>
        </p:nvSpPr>
        <p:spPr>
          <a:xfrm>
            <a:off x="0" y="26548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210" name="Google Shape;210;p20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211" name="Google Shape;211;p20"/>
          <p:cNvSpPr txBox="1"/>
          <p:nvPr/>
        </p:nvSpPr>
        <p:spPr>
          <a:xfrm>
            <a:off x="-3584" y="32365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212" name="Google Shape;212;p20"/>
          <p:cNvSpPr txBox="1"/>
          <p:nvPr/>
        </p:nvSpPr>
        <p:spPr>
          <a:xfrm>
            <a:off x="0" y="42984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213" name="Google Shape;213;p20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214" name="Google Shape;214;p20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Vita-Dipartimento di Educazione e Scienze Umane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15" name="Google Shape;215;p20"/>
          <p:cNvSpPr txBox="1"/>
          <p:nvPr/>
        </p:nvSpPr>
        <p:spPr>
          <a:xfrm>
            <a:off x="1165858" y="431517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16" name="Google Shape;216;p20"/>
          <p:cNvSpPr txBox="1"/>
          <p:nvPr/>
        </p:nvSpPr>
        <p:spPr>
          <a:xfrm>
            <a:off x="1162275" y="32250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17" name="Google Shape;217;p20"/>
          <p:cNvSpPr txBox="1"/>
          <p:nvPr/>
        </p:nvSpPr>
        <p:spPr>
          <a:xfrm>
            <a:off x="1165856" y="1897493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“Tardigradi: eppur ci sono!” S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coprire la biodiversità dei tardigradi che vivono in muschi e lettiera. Attività che rientra nell’ambito del “BIOBLITZ BSW” presso Oasi il Torrazzuolo di Nonantola (MO)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218" name="Google Shape;218;p20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219" name="Google Shape;219;p20"/>
          <p:cNvSpPr txBox="1"/>
          <p:nvPr/>
        </p:nvSpPr>
        <p:spPr>
          <a:xfrm>
            <a:off x="7330178" y="660250"/>
            <a:ext cx="18129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0" name="Google Shape;220;p20"/>
          <p:cNvSpPr txBox="1"/>
          <p:nvPr/>
        </p:nvSpPr>
        <p:spPr>
          <a:xfrm>
            <a:off x="7331350" y="1149050"/>
            <a:ext cx="18129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1" name="Google Shape;221;p20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222" name="Google Shape;222;p20"/>
          <p:cNvSpPr txBox="1"/>
          <p:nvPr/>
        </p:nvSpPr>
        <p:spPr>
          <a:xfrm>
            <a:off x="1" y="1038097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it" sz="1200" u="sng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lara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.maistrello@unimore.it</a:t>
            </a:r>
            <a:r>
              <a:rPr lang="it" sz="1100" u="sng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, tiziana.altiero@unimore.it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23" name="Google Shape;223;p20"/>
          <p:cNvSpPr txBox="1"/>
          <p:nvPr/>
        </p:nvSpPr>
        <p:spPr>
          <a:xfrm>
            <a:off x="1184075" y="2605434"/>
            <a:ext cx="78279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Passeggiata nel bosco alla ricerca di campioni di muschio e di  lettiera per scoprire la biodiversità dei tardigradi che vivono in questi habitat.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4" name="Google Shape;224;p20"/>
          <p:cNvSpPr txBox="1"/>
          <p:nvPr/>
        </p:nvSpPr>
        <p:spPr>
          <a:xfrm>
            <a:off x="6352151" y="4150800"/>
            <a:ext cx="27921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</a:rPr>
              <a:t>TARDIGRADI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5" name="Google Shape;225;p20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p21"/>
          <p:cNvSpPr txBox="1"/>
          <p:nvPr/>
        </p:nvSpPr>
        <p:spPr>
          <a:xfrm>
            <a:off x="1165849" y="1413500"/>
            <a:ext cx="78810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ecologico. Questa attività si effettuerà nelle aree in cui verranno rinvenute piante di Ailanto</a:t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31" name="Google Shape;231;p21"/>
          <p:cNvSpPr txBox="1"/>
          <p:nvPr/>
        </p:nvSpPr>
        <p:spPr>
          <a:xfrm>
            <a:off x="-3584" y="15026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2" name="Google Shape;232;p21"/>
          <p:cNvSpPr txBox="1"/>
          <p:nvPr/>
        </p:nvSpPr>
        <p:spPr>
          <a:xfrm>
            <a:off x="0" y="20073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233" name="Google Shape;233;p21"/>
          <p:cNvSpPr txBox="1"/>
          <p:nvPr/>
        </p:nvSpPr>
        <p:spPr>
          <a:xfrm>
            <a:off x="0" y="26548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234" name="Google Shape;234;p21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235" name="Google Shape;235;p21"/>
          <p:cNvSpPr txBox="1"/>
          <p:nvPr/>
        </p:nvSpPr>
        <p:spPr>
          <a:xfrm>
            <a:off x="-3584" y="32365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236" name="Google Shape;236;p21"/>
          <p:cNvSpPr txBox="1"/>
          <p:nvPr/>
        </p:nvSpPr>
        <p:spPr>
          <a:xfrm>
            <a:off x="0" y="42984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237" name="Google Shape;237;p21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238" name="Google Shape;238;p21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39" name="Google Shape;239;p21"/>
          <p:cNvSpPr txBox="1"/>
          <p:nvPr/>
        </p:nvSpPr>
        <p:spPr>
          <a:xfrm>
            <a:off x="1165858" y="431517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40" name="Google Shape;240;p21"/>
          <p:cNvSpPr txBox="1"/>
          <p:nvPr/>
        </p:nvSpPr>
        <p:spPr>
          <a:xfrm>
            <a:off x="1162275" y="32250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in collaborazione con il Gruppo Modenese di Scienze Naturali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41" name="Google Shape;241;p21"/>
          <p:cNvSpPr txBox="1"/>
          <p:nvPr/>
        </p:nvSpPr>
        <p:spPr>
          <a:xfrm>
            <a:off x="1165856" y="1897493"/>
            <a:ext cx="7635300" cy="62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L'ailanto e i suoi abitanti: Trovare piante di Ailanto e individuare l’artropodofauna che si trova su queste piante. Attività che rientra nell’ambito del “BIOBLITZ BSW” presso Oasi il Torrazzuolo di Nonantola (MO) e rientra anche rientra anche nel progetto  Citizen Science NBFC "AilantItaly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”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descr="A group of people holding a science experiment&#10;&#10;AI-generated content may be incorrect." id="242" name="Google Shape;242;p21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243" name="Google Shape;243;p21"/>
          <p:cNvSpPr txBox="1"/>
          <p:nvPr/>
        </p:nvSpPr>
        <p:spPr>
          <a:xfrm>
            <a:off x="7330178" y="660250"/>
            <a:ext cx="18129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4" name="Google Shape;244;p21"/>
          <p:cNvSpPr txBox="1"/>
          <p:nvPr/>
        </p:nvSpPr>
        <p:spPr>
          <a:xfrm>
            <a:off x="7331350" y="1149050"/>
            <a:ext cx="18129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5" name="Google Shape;245;p21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246" name="Google Shape;246;p21"/>
          <p:cNvSpPr txBox="1"/>
          <p:nvPr/>
        </p:nvSpPr>
        <p:spPr>
          <a:xfrm>
            <a:off x="1" y="1038097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lara.maistrello@unimore.it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47" name="Google Shape;247;p21"/>
          <p:cNvSpPr txBox="1"/>
          <p:nvPr/>
        </p:nvSpPr>
        <p:spPr>
          <a:xfrm>
            <a:off x="1163150" y="2653654"/>
            <a:ext cx="78279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Cercare piante di Ailanto e fotografare tutti gli artropodi che le frequentano. Questo rientra anche nel progetto  Citizen Science NBFC AilantItaly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48" name="Google Shape;248;p21"/>
          <p:cNvSpPr txBox="1"/>
          <p:nvPr/>
        </p:nvSpPr>
        <p:spPr>
          <a:xfrm>
            <a:off x="5832076" y="4710125"/>
            <a:ext cx="32148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INSETTI-PIANTE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" name="Google Shape;249;p21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53" name="Shape 2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4" name="Google Shape;254;p22"/>
          <p:cNvSpPr txBox="1"/>
          <p:nvPr/>
        </p:nvSpPr>
        <p:spPr>
          <a:xfrm>
            <a:off x="1165849" y="1413500"/>
            <a:ext cx="78810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"Il Torrazzuolo" di Nonantola (MO) sito Natura 2000, area di riequilibrio ecologico. Questa attività si effettuerà nelle aree a prato</a:t>
            </a:r>
            <a:endParaRPr b="1"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55" name="Google Shape;255;p22"/>
          <p:cNvSpPr txBox="1"/>
          <p:nvPr/>
        </p:nvSpPr>
        <p:spPr>
          <a:xfrm>
            <a:off x="-3584" y="1502663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Habitat</a:t>
            </a:r>
            <a:endParaRPr b="1" sz="12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6" name="Google Shape;256;p22"/>
          <p:cNvSpPr txBox="1"/>
          <p:nvPr/>
        </p:nvSpPr>
        <p:spPr>
          <a:xfrm>
            <a:off x="0" y="200735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Obiettivo</a:t>
            </a:r>
            <a:endParaRPr sz="1100"/>
          </a:p>
        </p:txBody>
      </p:sp>
      <p:sp>
        <p:nvSpPr>
          <p:cNvPr id="257" name="Google Shape;257;p22"/>
          <p:cNvSpPr txBox="1"/>
          <p:nvPr/>
        </p:nvSpPr>
        <p:spPr>
          <a:xfrm>
            <a:off x="0" y="265480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Attività</a:t>
            </a:r>
            <a:endParaRPr sz="1100"/>
          </a:p>
        </p:txBody>
      </p:sp>
      <p:sp>
        <p:nvSpPr>
          <p:cNvPr id="258" name="Google Shape;258;p22"/>
          <p:cNvSpPr txBox="1"/>
          <p:nvPr/>
        </p:nvSpPr>
        <p:spPr>
          <a:xfrm>
            <a:off x="-3584" y="3750214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Regione</a:t>
            </a:r>
            <a:endParaRPr sz="1100"/>
          </a:p>
        </p:txBody>
      </p:sp>
      <p:sp>
        <p:nvSpPr>
          <p:cNvPr id="259" name="Google Shape;259;p22"/>
          <p:cNvSpPr txBox="1"/>
          <p:nvPr/>
        </p:nvSpPr>
        <p:spPr>
          <a:xfrm>
            <a:off x="-3584" y="3236551"/>
            <a:ext cx="11697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Operatori</a:t>
            </a:r>
            <a:endParaRPr sz="1100"/>
          </a:p>
        </p:txBody>
      </p:sp>
      <p:sp>
        <p:nvSpPr>
          <p:cNvPr id="260" name="Google Shape;260;p22"/>
          <p:cNvSpPr txBox="1"/>
          <p:nvPr/>
        </p:nvSpPr>
        <p:spPr>
          <a:xfrm>
            <a:off x="0" y="4298418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Durata</a:t>
            </a:r>
            <a:endParaRPr sz="1100"/>
          </a:p>
        </p:txBody>
      </p:sp>
      <p:sp>
        <p:nvSpPr>
          <p:cNvPr id="261" name="Google Shape;261;p22"/>
          <p:cNvSpPr txBox="1"/>
          <p:nvPr/>
        </p:nvSpPr>
        <p:spPr>
          <a:xfrm>
            <a:off x="0" y="4691081"/>
            <a:ext cx="1166100" cy="2538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Enti</a:t>
            </a:r>
            <a:endParaRPr sz="1100"/>
          </a:p>
        </p:txBody>
      </p:sp>
      <p:sp>
        <p:nvSpPr>
          <p:cNvPr id="262" name="Google Shape;262;p22"/>
          <p:cNvSpPr txBox="1"/>
          <p:nvPr/>
        </p:nvSpPr>
        <p:spPr>
          <a:xfrm>
            <a:off x="1162275" y="4710131"/>
            <a:ext cx="63372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UNIMORE-Dipartimento di Scienze della Vita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63" name="Google Shape;263;p22"/>
          <p:cNvSpPr txBox="1"/>
          <p:nvPr/>
        </p:nvSpPr>
        <p:spPr>
          <a:xfrm>
            <a:off x="1165858" y="4315174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Sabato 17 maggio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64" name="Google Shape;264;p22"/>
          <p:cNvSpPr txBox="1"/>
          <p:nvPr/>
        </p:nvSpPr>
        <p:spPr>
          <a:xfrm>
            <a:off x="1162275" y="3225000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Ricercatori UNIMORE in collaborazione con il Gruppo Modenese di Scienze Naturali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65" name="Google Shape;265;p22"/>
          <p:cNvSpPr txBox="1"/>
          <p:nvPr/>
        </p:nvSpPr>
        <p:spPr>
          <a:xfrm>
            <a:off x="1165856" y="1897493"/>
            <a:ext cx="76353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Belle di Giorno: alla scoperta delle farfalle: </a:t>
            </a: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scoprire la biodiversità di Lepidotteri diurni. Attività che rientra nell’ambito del “BIOBLITZ BSW” presso Oasi il Torrazzuolo di Nonantola (MO)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A group of people holding a science experiment&#10;&#10;AI-generated content may be incorrect." id="266" name="Google Shape;266;p22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061126" y="-4682"/>
            <a:ext cx="985776" cy="715906"/>
          </a:xfrm>
          <a:prstGeom prst="rect">
            <a:avLst/>
          </a:prstGeom>
          <a:noFill/>
          <a:ln>
            <a:noFill/>
          </a:ln>
        </p:spPr>
      </p:pic>
      <p:sp>
        <p:nvSpPr>
          <p:cNvPr id="267" name="Google Shape;267;p22"/>
          <p:cNvSpPr txBox="1"/>
          <p:nvPr/>
        </p:nvSpPr>
        <p:spPr>
          <a:xfrm>
            <a:off x="7330178" y="660250"/>
            <a:ext cx="1812900" cy="5310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TERRA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8" name="Google Shape;268;p22"/>
          <p:cNvSpPr txBox="1"/>
          <p:nvPr/>
        </p:nvSpPr>
        <p:spPr>
          <a:xfrm>
            <a:off x="7331350" y="1149050"/>
            <a:ext cx="1812900" cy="238500"/>
          </a:xfrm>
          <a:prstGeom prst="rect">
            <a:avLst/>
          </a:prstGeom>
          <a:solidFill>
            <a:srgbClr val="7F340D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1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Citizen's engagement</a:t>
            </a:r>
            <a:endParaRPr b="1" sz="11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9" name="Google Shape;269;p22"/>
          <p:cNvSpPr txBox="1"/>
          <p:nvPr/>
        </p:nvSpPr>
        <p:spPr>
          <a:xfrm>
            <a:off x="628650" y="44636"/>
            <a:ext cx="73356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 fontScale="85000"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Play"/>
              <a:buNone/>
            </a:pPr>
            <a:r>
              <a:rPr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Attività di monitoraggio NBFC armonizzata e </a:t>
            </a:r>
            <a:r>
              <a:rPr b="1" lang="it" sz="3300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rPr>
              <a:t>congiunta tra gruppi di ricercatori</a:t>
            </a:r>
            <a:endParaRPr b="1" sz="3300">
              <a:solidFill>
                <a:schemeClr val="dk1"/>
              </a:solidFill>
              <a:latin typeface="Play"/>
              <a:ea typeface="Play"/>
              <a:cs typeface="Play"/>
              <a:sym typeface="Play"/>
            </a:endParaRPr>
          </a:p>
        </p:txBody>
      </p:sp>
      <p:sp>
        <p:nvSpPr>
          <p:cNvPr id="270" name="Google Shape;270;p22"/>
          <p:cNvSpPr txBox="1"/>
          <p:nvPr/>
        </p:nvSpPr>
        <p:spPr>
          <a:xfrm>
            <a:off x="1" y="1038097"/>
            <a:ext cx="76353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i="0" lang="it" sz="1200" u="sng" cap="none" strike="noStrike">
                <a:solidFill>
                  <a:srgbClr val="0563C1"/>
                </a:solidFill>
                <a:latin typeface="Calibri"/>
                <a:ea typeface="Calibri"/>
                <a:cs typeface="Calibri"/>
                <a:sym typeface="Calibri"/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lara.maistrello@unimore.it</a:t>
            </a:r>
            <a:endParaRPr b="0" i="0" sz="1100" u="sng" cap="none" strike="noStrike">
              <a:solidFill>
                <a:srgbClr val="0563C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71" name="Google Shape;271;p22"/>
          <p:cNvSpPr txBox="1"/>
          <p:nvPr/>
        </p:nvSpPr>
        <p:spPr>
          <a:xfrm>
            <a:off x="1163150" y="2653659"/>
            <a:ext cx="78279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Passeggiata nei prati per trovare e identificare  farfalle diurne</a:t>
            </a:r>
            <a:endParaRPr sz="14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2" name="Google Shape;272;p22"/>
          <p:cNvSpPr txBox="1"/>
          <p:nvPr/>
        </p:nvSpPr>
        <p:spPr>
          <a:xfrm>
            <a:off x="7180373" y="4685050"/>
            <a:ext cx="1962600" cy="531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3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INSETTI</a:t>
            </a:r>
            <a:endParaRPr b="1" sz="30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3" name="Google Shape;273;p22"/>
          <p:cNvSpPr txBox="1"/>
          <p:nvPr/>
        </p:nvSpPr>
        <p:spPr>
          <a:xfrm>
            <a:off x="1221083" y="3766361"/>
            <a:ext cx="7822500" cy="253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it" sz="1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EMILIA ROMAGNA, Oasi "Il Torrazzuolo" di Nonantola (MO) 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