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1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7886"/>
    <a:srgbClr val="102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94"/>
  </p:normalViewPr>
  <p:slideViewPr>
    <p:cSldViewPr snapToGrid="0">
      <p:cViewPr varScale="1">
        <p:scale>
          <a:sx n="121" d="100"/>
          <a:sy n="121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E4F0F-E8B1-3B47-954B-DEF1C1F2DC78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0015C-1661-D644-9357-DFF352EC9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126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FE22E-14D9-2D49-C325-E3C9FCA32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9EE950-8D6B-F3EC-9979-A670B30DEA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FB431D-86F0-EB2D-A8EF-58763C2137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AA246-BFE1-14D0-41CA-B185368B70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414671-E8F6-45DD-9098-36B6FF221D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06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A7C26-DDEE-06F6-ABCD-2365FF822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9E9686-0C4A-2B0E-D31A-C75E388E3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41536-0015-0CCA-E8B3-FF9C04AEE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EE95B-77D5-8852-A337-5CD3C132C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E274-7529-8EAF-CD64-1DD7C77A6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033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9F73A-84BD-CA11-5199-070743B05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030E5-F46E-91E3-B4D3-AE17BA6265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8DF65-2892-4F44-CAE0-6B2124FC0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52F31-8A37-B6C2-C447-2294BA56C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07EF9-5FEE-833E-9F45-B89803C35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21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57E122-6224-45E0-475E-E479CC1F4A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8118B-A28F-6B56-1B4B-70E19AA36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FF80E-0BD1-D0FC-2131-A34A9650B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2EF08-65CB-1372-F470-0BEB29C1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572C0-B4D7-69CB-D01D-3DD8AEB6D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142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4F134-FB16-78CF-306F-6A91A35E3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4A9D9-FC74-FB73-69E1-618C88C3E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B5E8A-B4F8-4C90-D8E4-6BB8F0B6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07AC1-59A3-8FD5-C40D-14B151C7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9FA3E-0D5B-9070-BA31-8E29FA83D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39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B6803-5E8D-44B3-48E0-C71F96575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6C8F2-5E92-BB5D-A7D3-688F20C79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67A2-0D44-2D34-FEE8-F8B799E34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08041-224C-9A1A-B0A6-1C03C36C3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5971B-E649-53A9-CD69-B8F043ED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725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778A6-CB1A-ECFA-5542-3838A00CE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E4E87-6AC6-2608-EC7C-BB27C1D75B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06654-93B9-7C78-8C34-323247120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D60C6-8EE6-4368-8BCA-CA4C816FC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73E027-37BB-BD06-FD4B-E6DCC624A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34BFBE-ACB5-FF63-0EAB-215773A4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218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AAFC-9596-2A18-ADCA-898A50A31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A559C3-579D-A03E-AA76-B89AD6DC1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57C926-C4BD-A264-53A2-07A479B1A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51531A-A0EC-4CCA-FB1A-0238E9225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D68C02-8720-F95A-84F2-5493BCA759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7827C5-C9FD-FE08-8E60-72D149B50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9A271D-2344-8D85-3828-945FA75F0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195992-0180-D590-67C7-07F9F58A6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611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BB120-04F5-0FB8-EFD4-CFDCCA813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59D0A-BFD7-229D-1D55-DC0742C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786237-23F3-A6C7-5223-431BBF5D7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C68FE-060F-19A7-FB99-882A614C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605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EEB26A-5EFD-4E28-F97C-B12677848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C2F2F4-8597-CED2-A1A0-0DDBBFAA3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407A5D-BC9E-265A-367D-90F8DA7C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810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64B7C-97BC-75F7-58DA-55F03251A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D9969-85AB-6493-7F27-91162651B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3E8FA-402A-A9EB-DDE3-757E37452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BF873-EC30-EEB5-5A71-D6938D5AC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577170-C634-C34B-6741-112F7FE7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925C2-0477-B422-8200-A67E8C3D4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30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F050-688F-2626-7D64-DDD8A501B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BABD46-9872-892E-F48F-F14B36FCB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C1D04-27C9-CBF9-1260-273E8AC98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6E9980-2BBA-E346-723C-FB771D6E8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EB7BE1-2896-23A7-F6CD-A779E21ED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7699B-9DBA-95C8-0439-E3C64A531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77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ED0AE0-797C-83C0-C5B6-C1959B0CF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D8FC5-6BD5-8844-7AD0-BE8D47E67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5E84C-0165-838F-6285-2BF3208DF6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05F9EF-1E66-384C-AF30-F98598D0F97B}" type="datetimeFigureOut">
              <a:rPr lang="it-IT" smtClean="0"/>
              <a:t>15/04/25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6D4D3-256A-4110-E4D8-F54EBE0C8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19FA5-FE80-D0D7-F4DA-529E5CA8F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481AC6-FA81-514C-BDDB-481802D4DC1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370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F57B0-3C98-2A4A-E036-0CF4DC397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16793EB-7AE3-DB3C-329F-D697ECA25850}"/>
              </a:ext>
            </a:extLst>
          </p:cNvPr>
          <p:cNvSpPr txBox="1"/>
          <p:nvPr/>
        </p:nvSpPr>
        <p:spPr>
          <a:xfrm>
            <a:off x="0" y="1293357"/>
            <a:ext cx="8625404" cy="87107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lvl="0">
              <a:lnSpc>
                <a:spcPct val="107000"/>
              </a:lnSpc>
              <a:defRPr sz="1600" b="1" u="sng">
                <a:solidFill>
                  <a:schemeClr val="accent2"/>
                </a:solidFill>
                <a:effectLst/>
                <a:latin typeface="Calibri"/>
                <a:ea typeface="Calibri" panose="020F0502020204030204" pitchFamily="34" charset="0"/>
                <a:cs typeface="Calibri"/>
              </a:defRPr>
            </a:lvl1pPr>
          </a:lstStyle>
          <a:p>
            <a:r>
              <a:rPr lang="it-IT" dirty="0">
                <a:solidFill>
                  <a:srgbClr val="FF0000"/>
                </a:solidFill>
              </a:rPr>
              <a:t>REFERENTI</a:t>
            </a:r>
            <a:r>
              <a:rPr lang="it-IT" dirty="0">
                <a:solidFill>
                  <a:srgbClr val="467886"/>
                </a:solidFill>
              </a:rPr>
              <a:t>: </a:t>
            </a:r>
            <a:r>
              <a:rPr lang="it-IT" dirty="0" err="1">
                <a:solidFill>
                  <a:srgbClr val="467886"/>
                </a:solidFill>
              </a:rPr>
              <a:t>stefano.piraino@unisalento.it</a:t>
            </a:r>
            <a:r>
              <a:rPr lang="it-IT" dirty="0">
                <a:solidFill>
                  <a:srgbClr val="467886"/>
                </a:solidFill>
              </a:rPr>
              <a:t>, </a:t>
            </a:r>
            <a:r>
              <a:rPr lang="it-IT" dirty="0" err="1">
                <a:solidFill>
                  <a:srgbClr val="467886"/>
                </a:solidFill>
              </a:rPr>
              <a:t>andrea.toso@unisalento.it</a:t>
            </a:r>
            <a:r>
              <a:rPr lang="it-IT" dirty="0">
                <a:solidFill>
                  <a:srgbClr val="467886"/>
                </a:solidFill>
              </a:rPr>
              <a:t>, </a:t>
            </a:r>
            <a:r>
              <a:rPr lang="it-IT" dirty="0" err="1">
                <a:solidFill>
                  <a:srgbClr val="467886"/>
                </a:solidFill>
              </a:rPr>
              <a:t>simone.farina@szn.it</a:t>
            </a:r>
            <a:endParaRPr lang="it-IT" dirty="0">
              <a:solidFill>
                <a:srgbClr val="467886"/>
              </a:solidFill>
            </a:endParaRPr>
          </a:p>
          <a:p>
            <a:r>
              <a:rPr lang="it-IT" dirty="0">
                <a:solidFill>
                  <a:srgbClr val="FF0000"/>
                </a:solidFill>
              </a:rPr>
              <a:t>NBFC Community</a:t>
            </a:r>
            <a:r>
              <a:rPr lang="it-IT" dirty="0">
                <a:solidFill>
                  <a:srgbClr val="467886"/>
                </a:solidFill>
              </a:rPr>
              <a:t>: </a:t>
            </a:r>
            <a:r>
              <a:rPr lang="it-IT" dirty="0" err="1">
                <a:solidFill>
                  <a:srgbClr val="467886"/>
                </a:solidFill>
              </a:rPr>
              <a:t>giacomo.milisenda@szn.it</a:t>
            </a:r>
            <a:endParaRPr lang="it-IT" dirty="0">
              <a:solidFill>
                <a:srgbClr val="467886"/>
              </a:solidFill>
            </a:endParaRPr>
          </a:p>
          <a:p>
            <a:endParaRPr lang="it-IT" dirty="0">
              <a:solidFill>
                <a:srgbClr val="46788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2E66CF-6E14-2E6F-3D75-AE313648DCAE}"/>
              </a:ext>
            </a:extLst>
          </p:cNvPr>
          <p:cNvSpPr txBox="1"/>
          <p:nvPr/>
        </p:nvSpPr>
        <p:spPr>
          <a:xfrm>
            <a:off x="1545404" y="1902126"/>
            <a:ext cx="8814747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Fondali rocciosi dell’infralitorale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2F6084-0703-21E9-F788-482570118511}"/>
              </a:ext>
            </a:extLst>
          </p:cNvPr>
          <p:cNvSpPr txBox="1"/>
          <p:nvPr/>
        </p:nvSpPr>
        <p:spPr>
          <a:xfrm>
            <a:off x="-4778" y="1901950"/>
            <a:ext cx="1554478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Habitat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A8435C-28D3-3E4D-5E5F-13A043ED32FE}"/>
              </a:ext>
            </a:extLst>
          </p:cNvPr>
          <p:cNvSpPr txBox="1"/>
          <p:nvPr/>
        </p:nvSpPr>
        <p:spPr>
          <a:xfrm>
            <a:off x="-19855" y="2531349"/>
            <a:ext cx="1554479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Obiettivo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E6947D-C36E-F601-3546-015DFE45708D}"/>
              </a:ext>
            </a:extLst>
          </p:cNvPr>
          <p:cNvSpPr txBox="1"/>
          <p:nvPr/>
        </p:nvSpPr>
        <p:spPr>
          <a:xfrm>
            <a:off x="0" y="3438134"/>
            <a:ext cx="1554480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Attività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8A9943-4884-C1C2-9F97-0D1E8B04C38D}"/>
              </a:ext>
            </a:extLst>
          </p:cNvPr>
          <p:cNvSpPr txBox="1"/>
          <p:nvPr/>
        </p:nvSpPr>
        <p:spPr>
          <a:xfrm>
            <a:off x="-4778" y="5000286"/>
            <a:ext cx="1559255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Regione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77EF35-331F-F6A6-AF8F-0CA50E863F40}"/>
              </a:ext>
            </a:extLst>
          </p:cNvPr>
          <p:cNvSpPr txBox="1"/>
          <p:nvPr/>
        </p:nvSpPr>
        <p:spPr>
          <a:xfrm>
            <a:off x="-4780" y="4306677"/>
            <a:ext cx="1559258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Operatori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A3C9E2-6831-2F1B-9240-A6AFBFDC482C}"/>
              </a:ext>
            </a:extLst>
          </p:cNvPr>
          <p:cNvSpPr txBox="1"/>
          <p:nvPr/>
        </p:nvSpPr>
        <p:spPr>
          <a:xfrm>
            <a:off x="0" y="5629624"/>
            <a:ext cx="1554477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Durata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0BE996-34A7-D55C-168E-AD6E34D01A14}"/>
              </a:ext>
            </a:extLst>
          </p:cNvPr>
          <p:cNvSpPr txBox="1"/>
          <p:nvPr/>
        </p:nvSpPr>
        <p:spPr>
          <a:xfrm>
            <a:off x="0" y="6254774"/>
            <a:ext cx="1554477" cy="338554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</a:rPr>
              <a:t>Enti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AAFE0D-B429-D351-3841-A485E4C0D3BA}"/>
              </a:ext>
            </a:extLst>
          </p:cNvPr>
          <p:cNvSpPr txBox="1"/>
          <p:nvPr/>
        </p:nvSpPr>
        <p:spPr>
          <a:xfrm>
            <a:off x="1554477" y="6234726"/>
            <a:ext cx="10438401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>
              <a:defRPr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it-IT" dirty="0" err="1">
                <a:latin typeface="Calibri"/>
                <a:ea typeface="Calibri"/>
                <a:cs typeface="Calibri"/>
              </a:rPr>
              <a:t>UniSalento</a:t>
            </a:r>
            <a:r>
              <a:rPr lang="it-IT" dirty="0">
                <a:latin typeface="Calibri"/>
                <a:ea typeface="Calibri"/>
                <a:cs typeface="Calibri"/>
              </a:rPr>
              <a:t> e SZN (Genova, Palermo)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4ACD90-4188-9A6B-E88A-F46803C4A8D5}"/>
              </a:ext>
            </a:extLst>
          </p:cNvPr>
          <p:cNvSpPr txBox="1"/>
          <p:nvPr/>
        </p:nvSpPr>
        <p:spPr>
          <a:xfrm>
            <a:off x="1534624" y="3227780"/>
            <a:ext cx="10437285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  <a:latin typeface="-webkit-standard"/>
              </a:rPr>
              <a:t>T</a:t>
            </a:r>
            <a:r>
              <a:rPr lang="it-IT" sz="16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ransetti randomizzati a batimetria prestabilita, in ambiente infralitorale e in corrispondenza di diversi livelli di protezione (AMP/non AMP). Il campionamento prevede la stima dell’abbondanza e della frequenza delle classi di taglia dei ricci di mare mediante l’utilizzo di quadrati. All’interno di ciascun quadrato verrà inoltre valutata la percentuale di </a:t>
            </a:r>
            <a:r>
              <a:rPr lang="it-IT" sz="1600" b="0" i="1" u="none" strike="noStrike" dirty="0" err="1">
                <a:solidFill>
                  <a:srgbClr val="000000"/>
                </a:solidFill>
                <a:effectLst/>
              </a:rPr>
              <a:t>barren</a:t>
            </a:r>
            <a:r>
              <a:rPr lang="it-IT" sz="1600" b="0" i="1" u="none" strike="noStrike" dirty="0">
                <a:solidFill>
                  <a:srgbClr val="000000"/>
                </a:solidFill>
                <a:effectLst/>
              </a:rPr>
              <a:t> ground</a:t>
            </a:r>
            <a:r>
              <a:rPr lang="it-IT" sz="16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CA7AFB-2728-04B7-B826-42ABEB1C530C}"/>
              </a:ext>
            </a:extLst>
          </p:cNvPr>
          <p:cNvSpPr txBox="1"/>
          <p:nvPr/>
        </p:nvSpPr>
        <p:spPr>
          <a:xfrm>
            <a:off x="1545404" y="5639648"/>
            <a:ext cx="10429965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600" dirty="0">
                <a:latin typeface="Calibri"/>
                <a:ea typeface="Calibri"/>
                <a:cs typeface="Calibri"/>
              </a:rPr>
              <a:t>Tutta la settimana (sampling week)</a:t>
            </a:r>
            <a:endParaRPr lang="it-I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CA3860-F415-FC9F-DD41-1697DFE7D7B3}"/>
              </a:ext>
            </a:extLst>
          </p:cNvPr>
          <p:cNvSpPr txBox="1"/>
          <p:nvPr/>
        </p:nvSpPr>
        <p:spPr>
          <a:xfrm>
            <a:off x="1534624" y="4309546"/>
            <a:ext cx="7003937" cy="34413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it-IT" sz="1600" dirty="0">
                <a:latin typeface="Calibri"/>
                <a:ea typeface="Calibri"/>
                <a:cs typeface="Calibri"/>
              </a:rPr>
              <a:t>Ricercatori NBFC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433DD40E-5F8F-11FA-41C3-CA064E0D11FE}"/>
              </a:ext>
            </a:extLst>
          </p:cNvPr>
          <p:cNvSpPr txBox="1"/>
          <p:nvPr/>
        </p:nvSpPr>
        <p:spPr>
          <a:xfrm>
            <a:off x="1534624" y="2306119"/>
            <a:ext cx="9206948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600" dirty="0">
                <a:latin typeface="Calibri"/>
                <a:ea typeface="Calibri"/>
                <a:cs typeface="Calibri"/>
              </a:rPr>
              <a:t>1 )Monitoraggio della struttura di popolazione della specie di riccio di mare </a:t>
            </a:r>
            <a:r>
              <a:rPr lang="it-IT" sz="1600" i="1" dirty="0">
                <a:latin typeface="Calibri"/>
                <a:ea typeface="Calibri"/>
                <a:cs typeface="Calibri"/>
              </a:rPr>
              <a:t>Paracentrotus lividus </a:t>
            </a:r>
            <a:r>
              <a:rPr lang="it-IT" sz="1600" dirty="0">
                <a:latin typeface="Calibri"/>
                <a:ea typeface="Calibri"/>
                <a:cs typeface="Calibri"/>
              </a:rPr>
              <a:t>e abbondanza di </a:t>
            </a:r>
            <a:r>
              <a:rPr lang="it-IT" sz="1600" i="1" dirty="0" err="1">
                <a:latin typeface="Calibri"/>
                <a:ea typeface="Calibri"/>
                <a:cs typeface="Calibri"/>
              </a:rPr>
              <a:t>Arbacia</a:t>
            </a:r>
            <a:r>
              <a:rPr lang="it-IT" sz="1600" i="1" dirty="0">
                <a:latin typeface="Calibri"/>
                <a:ea typeface="Calibri"/>
                <a:cs typeface="Calibri"/>
              </a:rPr>
              <a:t> </a:t>
            </a:r>
            <a:r>
              <a:rPr lang="it-IT" sz="1600" i="1" dirty="0" err="1">
                <a:latin typeface="Calibri"/>
                <a:ea typeface="Calibri"/>
                <a:cs typeface="Calibri"/>
              </a:rPr>
              <a:t>lixula</a:t>
            </a:r>
            <a:r>
              <a:rPr lang="it-IT" sz="1600" i="1" dirty="0">
                <a:latin typeface="Calibri"/>
                <a:ea typeface="Calibri"/>
                <a:cs typeface="Calibri"/>
              </a:rPr>
              <a:t>.</a:t>
            </a:r>
          </a:p>
          <a:p>
            <a:r>
              <a:rPr lang="it-IT" sz="1600" dirty="0">
                <a:latin typeface="Calibri"/>
                <a:ea typeface="Calibri"/>
                <a:cs typeface="Calibri"/>
              </a:rPr>
              <a:t>2) Caratterizzazione/mappature dei </a:t>
            </a:r>
            <a:r>
              <a:rPr lang="it-IT" sz="1600" dirty="0" err="1">
                <a:latin typeface="Calibri"/>
                <a:ea typeface="Calibri"/>
                <a:cs typeface="Calibri"/>
              </a:rPr>
              <a:t>barren</a:t>
            </a:r>
            <a:r>
              <a:rPr lang="it-IT" sz="1600" dirty="0">
                <a:latin typeface="Calibri"/>
                <a:ea typeface="Calibri"/>
                <a:cs typeface="Calibri"/>
              </a:rPr>
              <a:t> ground.</a:t>
            </a:r>
          </a:p>
        </p:txBody>
      </p:sp>
      <p:pic>
        <p:nvPicPr>
          <p:cNvPr id="5" name="Picture 4" descr="A person looking through a microscope&#10;&#10;AI-generated content may be incorrect.">
            <a:extLst>
              <a:ext uri="{FF2B5EF4-FFF2-40B4-BE49-F238E27FC236}">
                <a16:creationId xmlns:a16="http://schemas.microsoft.com/office/drawing/2014/main" id="{2C97226F-ED08-0191-DD14-B71F5D590D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0"/>
          <a:stretch/>
        </p:blipFill>
        <p:spPr>
          <a:xfrm>
            <a:off x="10875554" y="26921"/>
            <a:ext cx="1096355" cy="9688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566673-E344-B999-0D6E-BB3F902F4575}"/>
              </a:ext>
            </a:extLst>
          </p:cNvPr>
          <p:cNvSpPr txBox="1"/>
          <p:nvPr/>
        </p:nvSpPr>
        <p:spPr>
          <a:xfrm>
            <a:off x="10479024" y="953489"/>
            <a:ext cx="1712976" cy="707886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</a:rPr>
              <a:t>MARE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E76D43-8F0A-C5FF-3077-BEBB9162E4C6}"/>
              </a:ext>
            </a:extLst>
          </p:cNvPr>
          <p:cNvSpPr txBox="1"/>
          <p:nvPr/>
        </p:nvSpPr>
        <p:spPr>
          <a:xfrm>
            <a:off x="10479024" y="1579170"/>
            <a:ext cx="1712976" cy="523220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it-IT" sz="1400" dirty="0"/>
              <a:t>Scientists NBFC community</a:t>
            </a:r>
            <a:endParaRPr lang="en-GB" sz="14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2A4EF39-CBF1-5F06-E5E2-950393F10B12}"/>
              </a:ext>
            </a:extLst>
          </p:cNvPr>
          <p:cNvSpPr txBox="1">
            <a:spLocks/>
          </p:cNvSpPr>
          <p:nvPr/>
        </p:nvSpPr>
        <p:spPr>
          <a:xfrm>
            <a:off x="774849" y="113180"/>
            <a:ext cx="97805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/>
              <a:t>Attività di monitoraggio NBFC armonizzata e congiunta tra gruppi di ricercatori</a:t>
            </a:r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4C0499-4057-9722-11FD-4384F0A3A4C6}"/>
              </a:ext>
            </a:extLst>
          </p:cNvPr>
          <p:cNvSpPr txBox="1"/>
          <p:nvPr/>
        </p:nvSpPr>
        <p:spPr>
          <a:xfrm>
            <a:off x="1554477" y="4985345"/>
            <a:ext cx="10350200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600" dirty="0">
                <a:latin typeface="Calibri"/>
                <a:ea typeface="Calibri"/>
                <a:cs typeface="Calibri"/>
              </a:rPr>
              <a:t>Puglia, Sicilia, Sardegna e Liguria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122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173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-webkit-standard</vt:lpstr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 toso</dc:creator>
  <cp:lastModifiedBy>andrea  toso</cp:lastModifiedBy>
  <cp:revision>11</cp:revision>
  <dcterms:created xsi:type="dcterms:W3CDTF">2025-04-08T20:34:13Z</dcterms:created>
  <dcterms:modified xsi:type="dcterms:W3CDTF">2025-04-15T21:16:48Z</dcterms:modified>
</cp:coreProperties>
</file>